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48" r:id="rId2"/>
    <p:sldMasterId id="2147483660" r:id="rId3"/>
    <p:sldMasterId id="2147483672" r:id="rId4"/>
    <p:sldMasterId id="2147483684" r:id="rId5"/>
  </p:sldMasterIdLst>
  <p:notesMasterIdLst>
    <p:notesMasterId r:id="rId52"/>
  </p:notesMasterIdLst>
  <p:sldIdLst>
    <p:sldId id="305" r:id="rId6"/>
    <p:sldId id="346" r:id="rId7"/>
    <p:sldId id="397" r:id="rId8"/>
    <p:sldId id="417" r:id="rId9"/>
    <p:sldId id="347" r:id="rId10"/>
    <p:sldId id="408" r:id="rId11"/>
    <p:sldId id="415" r:id="rId12"/>
    <p:sldId id="410" r:id="rId13"/>
    <p:sldId id="412" r:id="rId14"/>
    <p:sldId id="413" r:id="rId15"/>
    <p:sldId id="414" r:id="rId16"/>
    <p:sldId id="411" r:id="rId17"/>
    <p:sldId id="355" r:id="rId18"/>
    <p:sldId id="357" r:id="rId19"/>
    <p:sldId id="358" r:id="rId20"/>
    <p:sldId id="393" r:id="rId21"/>
    <p:sldId id="359" r:id="rId22"/>
    <p:sldId id="361" r:id="rId23"/>
    <p:sldId id="360" r:id="rId24"/>
    <p:sldId id="364" r:id="rId25"/>
    <p:sldId id="363" r:id="rId26"/>
    <p:sldId id="365" r:id="rId27"/>
    <p:sldId id="366" r:id="rId28"/>
    <p:sldId id="368" r:id="rId29"/>
    <p:sldId id="369" r:id="rId30"/>
    <p:sldId id="370" r:id="rId31"/>
    <p:sldId id="371" r:id="rId32"/>
    <p:sldId id="373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89" r:id="rId48"/>
    <p:sldId id="390" r:id="rId49"/>
    <p:sldId id="391" r:id="rId50"/>
    <p:sldId id="392" r:id="rId51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92832F5-EA01-48E5-B403-87E193F50680}">
          <p14:sldIdLst>
            <p14:sldId id="305"/>
            <p14:sldId id="346"/>
            <p14:sldId id="397"/>
            <p14:sldId id="417"/>
            <p14:sldId id="347"/>
            <p14:sldId id="408"/>
            <p14:sldId id="415"/>
            <p14:sldId id="410"/>
            <p14:sldId id="412"/>
            <p14:sldId id="413"/>
            <p14:sldId id="414"/>
            <p14:sldId id="411"/>
            <p14:sldId id="355"/>
            <p14:sldId id="357"/>
            <p14:sldId id="358"/>
            <p14:sldId id="393"/>
            <p14:sldId id="359"/>
            <p14:sldId id="361"/>
            <p14:sldId id="360"/>
            <p14:sldId id="364"/>
            <p14:sldId id="363"/>
            <p14:sldId id="365"/>
            <p14:sldId id="366"/>
            <p14:sldId id="368"/>
            <p14:sldId id="369"/>
            <p14:sldId id="370"/>
            <p14:sldId id="371"/>
            <p14:sldId id="373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pos="2880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00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35" autoAdjust="0"/>
    <p:restoredTop sz="94210" autoAdjust="0"/>
  </p:normalViewPr>
  <p:slideViewPr>
    <p:cSldViewPr>
      <p:cViewPr varScale="1">
        <p:scale>
          <a:sx n="106" d="100"/>
          <a:sy n="106" d="100"/>
        </p:scale>
        <p:origin x="1302" y="102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724506C0-3FFE-45A5-803D-9F4FC5464A70}" type="datetimeFigureOut">
              <a:rPr lang="zh-TW" altLang="en-US"/>
              <a:pPr/>
              <a:t>2021/7/2</a:t>
            </a:fld>
            <a:endParaRPr 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F8646707-6BBD-41A9-B4DF-0C76A73A2D2A}" type="slidenum">
              <a:rPr/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5083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vgh-suvy.blogspot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tn.com/Klist.aspx?TagID=6035&amp;utm_source=setn.com&amp;utm_medium=dictionary&amp;utm_campaign=wordnew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etn.com/Klist.aspx?TagID=13294&amp;utm_source=setn.com&amp;utm_medium=dictionary&amp;utm_campaign=wordnews" TargetMode="External"/><Relationship Id="rId4" Type="http://schemas.openxmlformats.org/officeDocument/2006/relationships/hyperlink" Target="https://www.setn.com/Klist.aspx?TagID=4280&amp;utm_source=setn.com&amp;utm_medium=dictionary&amp;utm_campaign=wordnew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8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三重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歲男毒趴叫外送！她昏迷</a:t>
            </a:r>
            <a:r>
              <a:rPr lang="en-US" altLang="zh-TW" dirty="0" smtClean="0"/>
              <a:t>4</a:t>
            </a:r>
            <a:r>
              <a:rPr lang="zh-TW" altLang="en-US" dirty="0" smtClean="0"/>
              <a:t>小時醒來　旁邊竟多一具遺體</a:t>
            </a:r>
          </a:p>
          <a:p>
            <a:r>
              <a:rPr lang="zh-TW" altLang="en-US" dirty="0" smtClean="0"/>
              <a:t>記者柯沛辰、陳豐德／綜合報導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新北市三重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歲林姓男子</a:t>
            </a:r>
            <a:r>
              <a:rPr lang="en-US" altLang="zh-TW" dirty="0" smtClean="0"/>
              <a:t>23</a:t>
            </a:r>
            <a:r>
              <a:rPr lang="zh-TW" altLang="en-US" dirty="0" smtClean="0"/>
              <a:t>日揪詹姓死黨、</a:t>
            </a:r>
            <a:r>
              <a:rPr lang="en-US" altLang="zh-TW" dirty="0" smtClean="0"/>
              <a:t>19</a:t>
            </a:r>
            <a:r>
              <a:rPr lang="zh-TW" altLang="en-US" dirty="0" smtClean="0"/>
              <a:t>歲陳姓女友人吸毒，不料疑似吸食過量，</a:t>
            </a:r>
            <a:r>
              <a:rPr lang="en-US" altLang="zh-TW" dirty="0" smtClean="0"/>
              <a:t>3</a:t>
            </a:r>
            <a:r>
              <a:rPr lang="zh-TW" altLang="en-US" dirty="0" smtClean="0"/>
              <a:t>人紛紛陷入昏迷。陳女醒來時，發現林男已成冰冷遺體，嚇得趕緊報案，但林男送醫後仍不治身亡，後續將進一步釐清死因。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林男疑與父母有隔閡，平日住在三重中正南路一處民宅，與阿嬤、堂妹同住一屋簷下。他與同齡的詹男、</a:t>
            </a:r>
            <a:r>
              <a:rPr lang="en-US" altLang="zh-TW" dirty="0" smtClean="0"/>
              <a:t>19</a:t>
            </a:r>
            <a:r>
              <a:rPr lang="zh-TW" altLang="en-US" dirty="0" smtClean="0"/>
              <a:t>歲陳女是台北市某私立高中同學，</a:t>
            </a:r>
            <a:r>
              <a:rPr lang="en-US" altLang="zh-TW" dirty="0" smtClean="0"/>
              <a:t>3</a:t>
            </a:r>
            <a:r>
              <a:rPr lang="zh-TW" altLang="en-US" dirty="0" smtClean="0"/>
              <a:t>人輟學後常常混在一起，案發當天林男趁家人不在，約詹、陳一起到家中開毒趴狂歡，還疑似找人外送毒品，不料竟釀成</a:t>
            </a:r>
            <a:r>
              <a:rPr lang="en-US" altLang="zh-TW" dirty="0" smtClean="0"/>
              <a:t>1</a:t>
            </a:r>
            <a:r>
              <a:rPr lang="zh-TW" altLang="en-US" dirty="0" smtClean="0"/>
              <a:t>死</a:t>
            </a:r>
            <a:r>
              <a:rPr lang="en-US" altLang="zh-TW" dirty="0" smtClean="0"/>
              <a:t>2</a:t>
            </a:r>
            <a:r>
              <a:rPr lang="zh-TW" altLang="en-US" dirty="0" smtClean="0"/>
              <a:t>傷悲劇。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原文網址</a:t>
            </a:r>
            <a:r>
              <a:rPr lang="en-US" altLang="zh-TW" dirty="0" smtClean="0"/>
              <a:t>: </a:t>
            </a:r>
            <a:r>
              <a:rPr lang="zh-TW" altLang="en-US" dirty="0" smtClean="0"/>
              <a:t>三重</a:t>
            </a:r>
            <a:r>
              <a:rPr lang="en-US" altLang="zh-TW" dirty="0" smtClean="0"/>
              <a:t>18</a:t>
            </a:r>
            <a:r>
              <a:rPr lang="zh-TW" altLang="en-US" dirty="0" smtClean="0"/>
              <a:t>歲男毒趴叫外送！她昏迷</a:t>
            </a:r>
            <a:r>
              <a:rPr lang="en-US" altLang="zh-TW" dirty="0" smtClean="0"/>
              <a:t>4</a:t>
            </a:r>
            <a:r>
              <a:rPr lang="zh-TW" altLang="en-US" dirty="0" smtClean="0"/>
              <a:t>小時醒來　旁邊竟多一具遺體 </a:t>
            </a:r>
            <a:r>
              <a:rPr lang="en-US" altLang="zh-TW" dirty="0" smtClean="0"/>
              <a:t>| </a:t>
            </a:r>
            <a:r>
              <a:rPr lang="en-US" altLang="zh-TW" dirty="0" err="1" smtClean="0"/>
              <a:t>ETtoday</a:t>
            </a:r>
            <a:r>
              <a:rPr lang="zh-TW" altLang="en-US" dirty="0" smtClean="0"/>
              <a:t>社會 </a:t>
            </a:r>
            <a:r>
              <a:rPr lang="en-US" altLang="zh-TW" dirty="0" smtClean="0"/>
              <a:t>| </a:t>
            </a:r>
            <a:r>
              <a:rPr lang="en-US" altLang="zh-TW" dirty="0" err="1" smtClean="0"/>
              <a:t>ETtoday</a:t>
            </a:r>
            <a:r>
              <a:rPr lang="zh-TW" altLang="en-US" dirty="0" smtClean="0"/>
              <a:t>新聞雲 </a:t>
            </a:r>
            <a:r>
              <a:rPr lang="en-US" altLang="zh-TW" dirty="0" smtClean="0"/>
              <a:t>https://www.ettoday.net/news/20191224/1609565.htm#ixzz6IAgOJiGR</a:t>
            </a:r>
          </a:p>
          <a:p>
            <a:r>
              <a:rPr lang="en-US" altLang="zh-TW" dirty="0" smtClean="0"/>
              <a:t>Follow us: @</a:t>
            </a:r>
            <a:r>
              <a:rPr lang="en-US" altLang="zh-TW" dirty="0" err="1" smtClean="0"/>
              <a:t>ETtodaynet</a:t>
            </a:r>
            <a:r>
              <a:rPr lang="en-US" altLang="zh-TW" dirty="0" smtClean="0"/>
              <a:t> on Twitter | </a:t>
            </a:r>
            <a:r>
              <a:rPr lang="en-US" altLang="zh-TW" dirty="0" err="1" smtClean="0"/>
              <a:t>ETtoday</a:t>
            </a:r>
            <a:r>
              <a:rPr lang="en-US" altLang="zh-TW" dirty="0" smtClean="0"/>
              <a:t> on Facebook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「毒郵票」是一種新興二級至三級混合式毒品，內含成分有許多種，目前國內查獲的有多種強烈迷幻藥成分，效果近似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LSD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迷藥。毒販是將這些液態藥物浸泡在紙片內，紙片背面打孔劃成數十小格，類似郵票，因而有「毒郵票」之稱。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「毒郵票」是含在舌下吸食，透過舌下黏膜吸收，在美國及澳洲有吸食致死案例發生。國內是在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年首度查獲，依內含成分不同，分別列為二級或三級毒品。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昔日「太陽花女王」劉喬安近年來風波不斷，去年</a:t>
            </a:r>
            <a:r>
              <a:rPr lang="en-US" altLang="zh-TW" dirty="0" smtClean="0"/>
              <a:t>8</a:t>
            </a:r>
            <a:r>
              <a:rPr lang="zh-TW" altLang="en-US" dirty="0" smtClean="0"/>
              <a:t>月她因持有</a:t>
            </a:r>
            <a:r>
              <a:rPr lang="en-US" altLang="zh-TW" dirty="0" smtClean="0"/>
              <a:t>K</a:t>
            </a:r>
            <a:r>
              <a:rPr lang="zh-TW" altLang="en-US" dirty="0" smtClean="0"/>
              <a:t>他命被捕，不久又傳出她因鼻中膈穿孔求助整形名醫李進良幫忙，今年</a:t>
            </a:r>
            <a:r>
              <a:rPr lang="en-US" altLang="zh-TW" dirty="0" smtClean="0"/>
              <a:t>1</a:t>
            </a:r>
            <a:r>
              <a:rPr lang="zh-TW" altLang="en-US" dirty="0" smtClean="0"/>
              <a:t>月她曬出近照，可見原本有著高挺鼻樑的她鼻子變塌，鼻孔附近形狀詭異，昨</a:t>
            </a:r>
            <a:r>
              <a:rPr lang="en-US" altLang="zh-TW" dirty="0" smtClean="0"/>
              <a:t>(11</a:t>
            </a:r>
            <a:r>
              <a:rPr lang="zh-TW" altLang="en-US" dirty="0" smtClean="0"/>
              <a:t>日</a:t>
            </a:r>
            <a:r>
              <a:rPr lang="en-US" altLang="zh-TW" dirty="0" smtClean="0"/>
              <a:t>)</a:t>
            </a:r>
            <a:r>
              <a:rPr lang="zh-TW" altLang="en-US" dirty="0" smtClean="0"/>
              <a:t>她開直播，勇敢曬出復原中的鼻子，並以自身經驗提醒大家：「有些事情可以彌補，有些事情就是不行。」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劉喬安在影片中表示，半年來她已進手術房動了</a:t>
            </a:r>
            <a:r>
              <a:rPr lang="en-US" altLang="zh-TW" dirty="0" smtClean="0"/>
              <a:t>3</a:t>
            </a:r>
            <a:r>
              <a:rPr lang="zh-TW" altLang="en-US" dirty="0" smtClean="0"/>
              <a:t>次手術，接下來還會再動刀一次，她本打算等重建、復健完畢再公開示人，想了很久還是決定勇敢頂著近乎毀容的鼻子跟大家見面，透露目前因鼻中膈穿孔，鼻樑內呈現一片空腔，鼻小柱攣縮，她雖求診過，但很多醫生還是束手無策。</a:t>
            </a:r>
          </a:p>
          <a:p>
            <a:endParaRPr lang="zh-TW" altLang="en-US" dirty="0" smtClean="0"/>
          </a:p>
          <a:p>
            <a:endParaRPr lang="zh-TW" altLang="en-US" dirty="0" smtClean="0"/>
          </a:p>
          <a:p>
            <a:r>
              <a:rPr lang="zh-TW" altLang="en-US" dirty="0" smtClean="0"/>
              <a:t>劉喬安語重心長說：「真的要遠離毒品，不要選擇讓你的人生、大腦被綁架，還會留下終生汙點和傷害」，分享自己對藥物成癮最嚴重時曾長達</a:t>
            </a:r>
            <a:r>
              <a:rPr lang="en-US" altLang="zh-TW" dirty="0" smtClean="0"/>
              <a:t>4</a:t>
            </a:r>
            <a:r>
              <a:rPr lang="zh-TW" altLang="en-US" dirty="0" smtClean="0"/>
              <a:t>年都在使用，最後，劉喬安不忘對社工和醫療團隊致謝，「謝謝所有醫生團隊、謝謝社工妳們都很優秀，對不起我的家人讓你們蒙羞。」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資料來源 食藥署反毒資源中心 常見濫用藥物分類圖鑑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431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女網紅吃減肥藥被驗出毒品反應，連藝人蕭淑慎也曾經吃出問題。鏡頭前現身，身形消瘦許多，但卻吃到嚴重恍神，原來有些減肥藥裡頭含有「安非他命」成分會抑制吸收，造成中樞神經興奮，導致食慾減退，進而達到減肥目的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減重醫師劉伯恩：「很多人為了求速效，他會尋找一些加強版的中樞神經興奮劑，含有一些古柯鹼和安非他命等等的成分。」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想減重得循序漸進，專業醫生提醒，來路不明的藥物也許效果顯著，但成分上恐怕不單純，可別為了減重賠上健康。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 胸腔重症蘇一峰醫師 </a:t>
            </a:r>
            <a:r>
              <a:rPr lang="en-US" altLang="zh-TW" dirty="0" smtClean="0">
                <a:hlinkClick r:id="rId3"/>
              </a:rPr>
              <a:t>http://tvgh-suvy.blogspot.com/</a:t>
            </a:r>
            <a:endParaRPr lang="en-US" altLang="zh-TW" dirty="0" smtClean="0"/>
          </a:p>
          <a:p>
            <a:endParaRPr lang="en-US" altLang="zh-TW" dirty="0" smtClean="0"/>
          </a:p>
          <a:p>
            <a:pPr rtl="0" latinLnBrk="0"/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美國一名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歲少年亞當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(Adam 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Hergenreder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，抽食電子菸一年多後出現肺部損害如同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歲老人一般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........</a:t>
            </a: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latinLnBrk="0"/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亞當住院與死神拔河時，選擇站出來以自身例子來警告還在使用電子菸的所有人：</a:t>
            </a: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遠離電子菸！！</a:t>
            </a: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而美國的政府健康組織與各大醫學會、無一不把電子菸列為頭號敵人去面對！隨著電子煙肺病案例持續增加，美國疾病控制中心（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CDC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）也正式將電子菸所造成的相關肺病命名為「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EVALI (e-cigarette, or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vaping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product use associated lung injury)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」。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或許你覺得這是美國的事，不甘我們台灣的事情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...........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轉頭繼續打開電視關心八卦腥聞。</a:t>
            </a:r>
            <a:b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但是你所不知道的是，電子菸</a:t>
            </a:r>
            <a:r>
              <a:rPr lang="en-US" altLang="zh-TW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煙</a:t>
            </a:r>
            <a:r>
              <a:rPr lang="en-US" altLang="zh-TW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已經大量流入市面進入校園了！！</a:t>
            </a:r>
            <a:endParaRPr lang="zh-TW" alt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電子菸自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2003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年在中國發明問世之後，目前在全世界開始大量被使用，尤其在青少年之間流行使用，據統計發現過去幾年來美國的青少年電子菸的使用成長了十倍！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電子菸行銷策略非常成功，主打新潮、酷炫、且有多種口味可以選擇，並且宣稱能幫助戒菸，取代傳統香菸的使用，且沒有傳統香菸所造成的健康危害，但是事實上真的是如此嗎？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●電子菸比較健康，不會造成身體的傷害，是真的嗎？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傳統香菸因為使用燃燒菸草，產生焦油甲醛等等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千多種的化學物質，有高度的致癌性且會造成心肺等等疾病產生，電子菸不須燃燒使用加熱霧化香精，看起來似乎比較健康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.......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但是目前研究發現電子菸的霧化煙霧中，仍然含有破壞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DNA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的放射物質，且長期使用電子菸的人也發現會有比較高的比率產生呼吸道疾病！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在美國已經發現幾百例使用電子菸後產生的不明發燒與肺炎症狀，甚至產生因使用電子菸而死亡的個案！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蘇醫師在此強烈建議，如果你有使用電子菸，身體不適而就醫時，請主動跟醫師提及自己有使用電子菸，避免延誤病情！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●電子菸據說能幫助戒菸，可以減少菸害，是真的嗎？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目前研究顯示，原本有抽菸習慣的人，改使用電子菸真的能減少香菸的實用，而增加戒菸成功率！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但是也發現、抽電子菸戒菸的人，有更高的機會會回頭抽傳統香菸，甚至變成傳統香菸與電子菸合併使用！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研究更發現，許多使用電子菸的人，雖然原本不抽傳統菸，但是使用電子菸後也有更高的意願去嘗試使用香菸！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從以上的證據可以知道，使用電子菸不僅不能減少菸害，還可能增加菸害！！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電子煙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傳統香菸一起使用！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●美國目前已經發現到電子菸所造成的重大危害！開始立法管制電子菸甚至有部分州開始禁止電子菸的使用。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但是目前的台灣對電子菸的規範較少，這幾年已經可以見到許多青少年開始使用電子菸。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電子菸打著好玩新奇的口號且包著無害的糖衣，經由同儕之間的學習效應，已經進入校園影響高中國中甚至國小的學生！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 東森新聞</a:t>
            </a:r>
            <a:r>
              <a:rPr lang="en-US" altLang="zh-TW" dirty="0" err="1" smtClean="0"/>
              <a:t>Ettoday</a:t>
            </a:r>
            <a:r>
              <a:rPr lang="zh-TW" altLang="en-US" dirty="0" smtClean="0"/>
              <a:t>新聞雲 </a:t>
            </a:r>
            <a:r>
              <a:rPr lang="en-US" altLang="zh-TW" dirty="0" smtClean="0"/>
              <a:t>2017.11.08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台中一名女子，因為欠債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萬元到處找賺錢管道，甚至詢問友人：「賣腎會不會怎樣？」日前一名她獲得「</a:t>
            </a:r>
            <a:r>
              <a:rPr lang="zh-TW" alt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打工度假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」的機會，讓她去</a:t>
            </a:r>
            <a:r>
              <a:rPr lang="zh-TW" alt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泰國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天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夜、包吃包住包玩，還可現領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千元，沒想到她回台時，被交付了一個行李箱，遭海關查出夾層內竟藏有市價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千萬、重達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6.5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公斤的</a:t>
            </a:r>
            <a:r>
              <a:rPr lang="en-US" altLang="zh-TW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K</a:t>
            </a:r>
            <a:r>
              <a:rPr lang="zh-TW" altLang="en-US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他命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，這下她恐要面臨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年以上有期徒刑。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外勞集體吸毒！彰化縣社頭鄉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家皮革工廠針對外籍移工進行毒品尿液篩檢，發現陽性反應人數暴增，通報田中警方，果然查獲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名資深泰籍外勞販毒給至少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名移工同胞。彰化縣警局刑警大隊副隊長林世明說 ，這是彰化縣首宗工廠自主管理破獲的集體吸毒案。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 smtClean="0">
                <a:effectLst/>
              </a:rPr>
              <a:t>田中警分局偵查隊副隊長楊正偉表示，社頭鄉這家皮革工廠約有</a:t>
            </a:r>
            <a:r>
              <a:rPr lang="en-US" altLang="zh-TW" dirty="0" smtClean="0">
                <a:effectLst/>
              </a:rPr>
              <a:t>100</a:t>
            </a:r>
            <a:r>
              <a:rPr lang="zh-TW" altLang="en-US" dirty="0" smtClean="0">
                <a:effectLst/>
              </a:rPr>
              <a:t>多名不同國籍的移工，廠方管理嚴謹，平時都會不定期進行毒品尿液篩檢，過去曾發現有員工呈陽性反應，但人數都很零星，最後也證實可能是因服用其他藥品所導致。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76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毒品危害青少年問題、一直很嚴重！迎接新的一年之前，我們回顧國內毒品施用人數，從前幾年的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萬人，雖然有逐年下降，不過今年各級毒品的查緝量，達到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7557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公斤，是史上最高，而這幾年流行的毒品咖啡包，更發現摻入最毒的一級毒品「古柯鹼」，是以前從來沒有過的，檢警查緝還發現，許多毒販，都藏在網路交友平台。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警方偽裝買家，收網圍捕，但毒販早有預防，有人甚至把毒品放在第三地點，藥腳強調自己沒摸過毒品，卻自打嘴巴露了餡，這些毒販在網路交友平台，公開表示手上有毒品，任何人都能輕易買到。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中市四分局偵查隊小隊長 廖述寅說：「就是代表安非他命，第二個飯 就是大麻，衣服代表的是搖頭丸的標誌，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就是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水」。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雖然這幾年，毒犯共用針頭的人數大大降低，但愛滋人口卻沒有減少，檢警推斷是網路約會，不安全性行為讓愛滋人數沒有遽減，值得注意的是，近來在酒店流行的混合式毒品「咖啡包」，還摻入了最毒的古柯鹼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高檢署檢察官 王捷拓說：「古柯鹼是一級毒品，它的毒性是相當強的，古柯鹼以前台灣幾乎比較沒有」。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以往毒品進入台灣，多是從緬甸經由越南河內來台，或是經寮國柬埔寨，從胡志明市出海，或是從泰國灣進入台灣，這三條路線被攔阻之後，現在甚至直接從馬來西亞用貨櫃運毒來台，從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2019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月底到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月初，海關就攔了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件共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公斤級的毒品。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我國今年查獲的各級毒品數量，達到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7557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公斤，史上最高，但三名緝毒悍將，檢察長王添盛，高檢署檢察官王捷拓和林柏宏，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年初就將陸續退休離職，政府推動反毒，也面臨更嚴峻的考驗。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 食藥署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 自由時報 </a:t>
            </a:r>
            <a:r>
              <a:rPr lang="en-US" altLang="zh-TW" smtClean="0"/>
              <a:t>2015.08.15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 食藥署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〔</a:t>
            </a:r>
            <a:r>
              <a:rPr lang="zh-TW" altLang="en-US" dirty="0" smtClean="0"/>
              <a:t>記者王錦義／花蓮報導</a:t>
            </a:r>
            <a:r>
              <a:rPr lang="en-US" altLang="zh-TW" dirty="0" smtClean="0"/>
              <a:t>〕</a:t>
            </a:r>
            <a:r>
              <a:rPr lang="zh-TW" altLang="en-US" dirty="0" smtClean="0"/>
              <a:t>在花蓮長期協助更生人的台灣基督教主愛之家關懷中心，昨天舉行「人生逆轉勝 創意生活木工班」開訓典禮，希望藉由木工班協助更生人能夠習得一技之長，展開全新的生活。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主愛之家指出，三十年以來致力於服務更生人，除持續設計相關輔導課程，也會定期提供職能訓練，幫助他們從藥、酒癮的專注力引導到自我提升，希望未來木工班能擴展到社區服務，把那些看來無用的家具、木頭，藉由木工的雙手重新賦予新生命。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木工班講師廖啟能早年住台南經營家具產業，不慎誤交損友，經歷毒癮及窮困煎熬後，他到花蓮主愛之家，在各方弟兄姊妹的輔佐與陪伴下，走過風雨，成為木工藝術師，並開創一個屬於自己的工作空間，命名為「啟能工作室」。他說，珍惜每一次學習的機會，成為未來專業技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圖片來源 食藥署藥物濫用防制系列懶人包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5517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圖片來源 食藥署反毒資源專區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830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343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83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請更新為</a:t>
            </a:r>
            <a:r>
              <a:rPr lang="en-US" altLang="zh-TW" dirty="0" smtClean="0">
                <a:solidFill>
                  <a:srgbClr val="FF0000"/>
                </a:solidFill>
              </a:rPr>
              <a:t>107</a:t>
            </a:r>
            <a:r>
              <a:rPr lang="zh-TW" altLang="en-US" dirty="0" smtClean="0">
                <a:solidFill>
                  <a:srgbClr val="FF0000"/>
                </a:solidFill>
              </a:rPr>
              <a:t>年</a:t>
            </a:r>
            <a:r>
              <a:rPr lang="en-US" altLang="zh-TW" dirty="0" smtClean="0">
                <a:solidFill>
                  <a:srgbClr val="FF0000"/>
                </a:solidFill>
              </a:rPr>
              <a:t>data</a:t>
            </a:r>
          </a:p>
          <a:p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人生再成功，沾毒一場空，濫用非法藥物不僅傷財又傷身。依據衛生福利部食品藥物管理署（以下簡稱食藥署）委託國立臺灣大學公共衛生學院執行之「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107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年全國物質使用調查」，結果顯示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至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64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歲的民眾中，使用非法藥物且可明確指認藥物種類者的終身盛行率為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1.15%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，與前一波調查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(1.29%)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相比略為減少，依此盛行率來推估，我國可能約有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萬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千人曾經用過非法藥物且可明確指認藥物之種類。另本次調查為了能掌握更全面的非法藥物使用數據，新增有關「使用改裝型混合式毒品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如毒咖啡包、毒梅粉包及毒彩虹菸等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」、「非自願使用非法藥物」及「受毒品使用者傷害」的題目，若納入使用改裝型毒品者或無法辨別所用毒品者，我國使用或疑似使用任一種類非法藥物的終身盛行率為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1.46%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。同時也邀請國際知名的流行病學專家陳為堅教授，針對調查結果進行補充說明。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我國各種非法藥物中，最常被使用的前四名為安非他命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(0.42%)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、愷他命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(0.40%)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、搖頭丸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(0.36%)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及大麻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(0.32%)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。值得注意的是，近年出現的改裝型混合式毒品，在本次調查中首次納入即排名第五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(0.18%)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，首次使用動機以「好奇」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(70.5%)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為主，初次使用地點大多位於同學或朋友家裡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(29.9%)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不同於明確知道所用非法藥物種類者，以男性及中年人口為主，改裝型混合式毒品使用者較集中年輕族群且無性別差異，顯示新型態非法藥物使用者的人口特徵已有變化。另，有關民眾對於反毒教育的看法，有近九成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(89.9%)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的民眾認為反毒教育應「納入學校正規課程學習」，有半數以上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(51.4%)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認為應「強化家庭反毒教育」。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>
                <a:solidFill>
                  <a:prstClr val="black"/>
                </a:solidFill>
              </a:rPr>
              <a:pPr/>
              <a:t>2</a:t>
            </a:fld>
            <a:endParaRPr altLang="en-US">
              <a:solidFill>
                <a:prstClr val="black"/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006677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528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249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209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596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337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760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資料來源 食藥署反毒資源中心 常見濫用藥物分類圖鑑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215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343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660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28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心情不平靜嗎？專家研究發現有個好方法，可以讓你的心靜下來，放鬆你的情緒，這個方法就是專心的去做件家事。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也許你也曾體驗過，專心的洗洗碗、拖拖地，沈浸在一種體力的勞動中，可以讓你暫時拋開煩惱。美國心理學家、也是</a:t>
            </a:r>
            <a:r>
              <a:rPr lang="en-US" altLang="zh-TW" dirty="0" smtClean="0"/>
              <a:t>《</a:t>
            </a:r>
            <a:r>
              <a:rPr lang="en-US" altLang="zh-TW" dirty="0" err="1" smtClean="0"/>
              <a:t>AWellOrderedHome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（井然有序的家）一書作者</a:t>
            </a:r>
            <a:r>
              <a:rPr lang="en-US" altLang="zh-TW" dirty="0" smtClean="0"/>
              <a:t>Kendall-Tackett</a:t>
            </a:r>
            <a:r>
              <a:rPr lang="zh-TW" altLang="en-US" dirty="0" smtClean="0"/>
              <a:t>博士就指出，「做家事的時候，會讓你的手保持忙碌，同時讓你的腦袋感到放鬆。」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657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毒品危害防制條例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年修法重點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35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75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https://www.youtube.com/watch?v=5EaYEndF3dI</a:t>
            </a:r>
            <a:br>
              <a:rPr lang="en-US" altLang="zh-TW" dirty="0" smtClean="0"/>
            </a:br>
            <a:r>
              <a:rPr lang="zh-TW" altLang="en-US" dirty="0" smtClean="0"/>
              <a:t>一般人都不肯輕易認錯，因為他害怕一旦承認錯誤別人就會否定他的價值，他所擁有的一切就會消失了。</a:t>
            </a:r>
          </a:p>
          <a:p>
            <a:r>
              <a:rPr lang="zh-TW" altLang="en-US" dirty="0" smtClean="0"/>
              <a:t>所以他寧可忽視良心的譴責，也不願意承擔犯錯之後所應該負起的責任。</a:t>
            </a:r>
          </a:p>
          <a:p>
            <a:r>
              <a:rPr lang="zh-TW" altLang="en-US" dirty="0" smtClean="0"/>
              <a:t>執迷不悟的人就如同背負著沉重包袱一樣。</a:t>
            </a:r>
          </a:p>
          <a:p>
            <a:r>
              <a:rPr lang="zh-TW" altLang="en-US" dirty="0" smtClean="0"/>
              <a:t>而我們也必須反省，對於那些能夠坦白承認過錯願意悔改的人，我們是不是能夠真正的接納，</a:t>
            </a:r>
          </a:p>
          <a:p>
            <a:r>
              <a:rPr lang="zh-TW" altLang="en-US" dirty="0" smtClean="0"/>
              <a:t>甚至尊敬他們坦承過錯需要很大的勇氣。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49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39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https://www.youtube.com/watch?v=rTYZWiin2V4 </a:t>
            </a:r>
          </a:p>
          <a:p>
            <a:r>
              <a:rPr lang="zh-TW" altLang="en-US" dirty="0" smtClean="0"/>
              <a:t>先在疫情導致人心惶惶，面對急性職場心理壓力，是否不知道該怎麼辦呢？</a:t>
            </a:r>
          </a:p>
          <a:p>
            <a:r>
              <a:rPr lang="zh-TW" altLang="en-US" dirty="0" smtClean="0"/>
              <a:t>諮商心理師建議以下五步驟～</a:t>
            </a:r>
          </a:p>
          <a:p>
            <a:r>
              <a:rPr lang="zh-TW" altLang="en-US" dirty="0" smtClean="0"/>
              <a:t>第一步：停一停、緩一緩、想一想</a:t>
            </a:r>
          </a:p>
          <a:p>
            <a:r>
              <a:rPr lang="zh-TW" altLang="en-US" dirty="0" smtClean="0"/>
              <a:t>第二步：維持規律的作息</a:t>
            </a:r>
          </a:p>
          <a:p>
            <a:r>
              <a:rPr lang="zh-TW" altLang="en-US" dirty="0" smtClean="0"/>
              <a:t>第三步：在工作與生活之間取得平衡</a:t>
            </a:r>
          </a:p>
          <a:p>
            <a:r>
              <a:rPr lang="zh-TW" altLang="en-US" dirty="0" smtClean="0"/>
              <a:t>第四步：肌肉放鬆與呼吸訓練</a:t>
            </a:r>
          </a:p>
          <a:p>
            <a:r>
              <a:rPr lang="zh-TW" altLang="en-US" dirty="0" smtClean="0"/>
              <a:t>第五步：尋求專業協助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933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I'm here. I'm not going anywhere. No matter what the injury – unless it's completely debilitating – I'm going to be the same player I've always been. I'll figure it out. I'll make some tweaks, some changes, but I'm still coming.</a:t>
            </a:r>
          </a:p>
          <a:p>
            <a:r>
              <a:rPr lang="zh-TW" altLang="en-US" dirty="0" smtClean="0"/>
              <a:t>我就在這，哪兒也不去，不管受了什麼傷 </a:t>
            </a:r>
            <a:r>
              <a:rPr lang="en-US" altLang="zh-TW" dirty="0" smtClean="0"/>
              <a:t>— </a:t>
            </a:r>
            <a:r>
              <a:rPr lang="zh-TW" altLang="en-US" dirty="0" smtClean="0"/>
              <a:t>除非我完全衰弱 </a:t>
            </a:r>
            <a:r>
              <a:rPr lang="en-US" altLang="zh-TW" dirty="0" smtClean="0"/>
              <a:t>— </a:t>
            </a:r>
            <a:r>
              <a:rPr lang="zh-TW" altLang="en-US" dirty="0" smtClean="0"/>
              <a:t>我還是會一直是像以前一樣的球員。我會看著辦，我會做出一些調整、一些改變，但我還是來了。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I have self-doubt. I have insecurity. I have fear of failure. I have nights when I show up at the arena and I'm like, “My back hurts, my feet hurt, my knees hurt. I don't have it. I just want to chill.” We all have self-doubt. You don't deny it, but you also don't capitulate to it. You embrace it.</a:t>
            </a:r>
          </a:p>
          <a:p>
            <a:r>
              <a:rPr lang="zh-TW" altLang="en-US" dirty="0" smtClean="0"/>
              <a:t>我會懷疑自己，我會缺乏安全感，我會恐懼失敗。我會在那幾個夜晚，在我喜歡的球場上現身時，想著「我的背很痛，我的腳受傷，我的膝蓋受傷。我沒有辦法了，我只想放鬆。」我們都曾自我懷疑，你不需要否認它，但你也不能夠向它屈服。你要做的是去擁抱它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altLang="zh-TW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09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42783" y="1772816"/>
            <a:ext cx="3049697" cy="305396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zh-TW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DC70F-189D-46BB-8B3A-1E9038533262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15" name="圖片 14" descr="反毒寶寶 0521(1).jpg"/>
          <p:cNvPicPr>
            <a:picLocks noChangeAspect="1"/>
          </p:cNvPicPr>
          <p:nvPr userDrawn="1"/>
        </p:nvPicPr>
        <p:blipFill>
          <a:blip r:embed="rId3" cstate="print"/>
          <a:srcRect t="54054"/>
          <a:stretch>
            <a:fillRect/>
          </a:stretch>
        </p:blipFill>
        <p:spPr>
          <a:xfrm>
            <a:off x="179512" y="1772816"/>
            <a:ext cx="5112568" cy="1756169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 userDrawn="1"/>
        </p:nvSpPr>
        <p:spPr bwMode="auto">
          <a:xfrm>
            <a:off x="179512" y="4293096"/>
            <a:ext cx="878497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指導單位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衛生福利部食品藥物管理署 </a:t>
            </a:r>
          </a:p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承辦單位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財團法人國範文教基金會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計畫主持人：開南大學紀雪雲副教授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撰稿人：振興醫療財團法人振興醫院藥劑科黃培培藥師</a:t>
            </a:r>
          </a:p>
          <a:p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日期：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日修訂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4D21-36C6-4EF8-B894-13DA1F4031BE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61-DC35-4A27-8107-C5A63893DD1F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2120" y="3140967"/>
            <a:ext cx="3049697" cy="305396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zh-TW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zh-TW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/>
              <a:t>按一下以編輯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DED29-FA4E-4A49-9C35-0302055324AF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15" name="圖片 14" descr="反毒寶寶 0521(1).jpg"/>
          <p:cNvPicPr>
            <a:picLocks noChangeAspect="1"/>
          </p:cNvPicPr>
          <p:nvPr userDrawn="1"/>
        </p:nvPicPr>
        <p:blipFill>
          <a:blip r:embed="rId3" cstate="print"/>
          <a:srcRect t="54054"/>
          <a:stretch>
            <a:fillRect/>
          </a:stretch>
        </p:blipFill>
        <p:spPr>
          <a:xfrm>
            <a:off x="395536" y="3140967"/>
            <a:ext cx="5112568" cy="1756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zh-TW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>
                <a:latin typeface="Georgia" pitchFamily="18" charset="0"/>
              </a:defRPr>
            </a:lvl2pPr>
            <a:lvl3pPr eaLnBrk="1" latinLnBrk="0" hangingPunct="1">
              <a:defRPr kumimoji="0" lang="zh-TW" sz="2000">
                <a:latin typeface="Georgia" pitchFamily="18" charset="0"/>
              </a:defRPr>
            </a:lvl3pPr>
            <a:lvl4pPr eaLnBrk="1" latinLnBrk="0" hangingPunct="1">
              <a:defRPr kumimoji="0" lang="zh-TW" sz="2000">
                <a:latin typeface="Georgia" pitchFamily="18" charset="0"/>
              </a:defRPr>
            </a:lvl4pPr>
            <a:lvl5pPr eaLnBrk="1" latinLnBrk="0" hangingPunct="1">
              <a:defRPr kumimoji="0" lang="zh-TW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62129-7185-4CEB-8EEF-C1B9FF232DCB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9AFC-8329-4BAE-986B-7DE288F764AA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zh-TW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F5E6-BFC4-41EB-831B-FB495BEF5F0E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zh-TW" sz="280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D89C-F4E1-48B1-8769-6B4AA2C72488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1753553" cy="1756009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2ABC-4F78-4CBF-A9C7-8BF827374617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800"/>
            </a:lvl1pPr>
            <a:lvl2pPr eaLnBrk="1" latinLnBrk="0" hangingPunct="1">
              <a:defRPr kumimoji="0" lang="zh-TW" sz="2400"/>
            </a:lvl2pPr>
            <a:lvl3pPr eaLnBrk="1" latinLnBrk="0" hangingPunct="1">
              <a:defRPr kumimoji="0" lang="zh-TW" sz="2000"/>
            </a:lvl3pPr>
            <a:lvl4pPr eaLnBrk="1" latinLnBrk="0" hangingPunct="1">
              <a:defRPr kumimoji="0" lang="zh-TW" sz="1800"/>
            </a:lvl4pPr>
            <a:lvl5pPr eaLnBrk="1" latinLnBrk="0" hangingPunct="1">
              <a:defRPr kumimoji="0" lang="zh-TW" sz="1800"/>
            </a:lvl5pPr>
            <a:lvl6pPr eaLnBrk="1" latinLnBrk="0" hangingPunct="1">
              <a:defRPr kumimoji="0" lang="zh-TW" sz="2000"/>
            </a:lvl6pPr>
            <a:lvl7pPr eaLnBrk="1" latinLnBrk="0" hangingPunct="1">
              <a:defRPr kumimoji="0" lang="zh-TW" sz="2000"/>
            </a:lvl7pPr>
            <a:lvl8pPr eaLnBrk="1" latinLnBrk="0" hangingPunct="1">
              <a:defRPr kumimoji="0" lang="zh-TW" sz="2000"/>
            </a:lvl8pPr>
            <a:lvl9pPr eaLnBrk="1" latinLnBrk="0" hangingPunct="1">
              <a:defRPr kumimoji="0" lang="zh-TW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E4E-1D95-4831-943A-8B9322D01CFB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zh-TW" sz="3200"/>
            </a:lvl1pPr>
            <a:lvl2pPr marL="457200" indent="0" eaLnBrk="1" latinLnBrk="0" hangingPunct="1">
              <a:buNone/>
              <a:defRPr kumimoji="0" lang="zh-TW" sz="2800"/>
            </a:lvl2pPr>
            <a:lvl3pPr marL="914400" indent="0" eaLnBrk="1" latinLnBrk="0" hangingPunct="1">
              <a:buNone/>
              <a:defRPr kumimoji="0" lang="zh-TW" sz="2400"/>
            </a:lvl3pPr>
            <a:lvl4pPr marL="1371600" indent="0" eaLnBrk="1" latinLnBrk="0" hangingPunct="1">
              <a:buNone/>
              <a:defRPr kumimoji="0" lang="zh-TW" sz="2000"/>
            </a:lvl4pPr>
            <a:lvl5pPr marL="1828800" indent="0" eaLnBrk="1" latinLnBrk="0" hangingPunct="1">
              <a:buNone/>
              <a:defRPr kumimoji="0" lang="zh-TW" sz="2000"/>
            </a:lvl5pPr>
            <a:lvl6pPr marL="2286000" indent="0" eaLnBrk="1" latinLnBrk="0" hangingPunct="1">
              <a:buNone/>
              <a:defRPr kumimoji="0" lang="zh-TW" sz="2000"/>
            </a:lvl6pPr>
            <a:lvl7pPr marL="2743200" indent="0" eaLnBrk="1" latinLnBrk="0" hangingPunct="1">
              <a:buNone/>
              <a:defRPr kumimoji="0" lang="zh-TW" sz="2000"/>
            </a:lvl7pPr>
            <a:lvl8pPr marL="3200400" indent="0" eaLnBrk="1" latinLnBrk="0" hangingPunct="1">
              <a:buNone/>
              <a:defRPr kumimoji="0" lang="zh-TW" sz="2000"/>
            </a:lvl8pPr>
            <a:lvl9pPr marL="3657600" indent="0" eaLnBrk="1" latinLnBrk="0" hangingPunct="1">
              <a:buNone/>
              <a:defRPr kumimoji="0" lang="zh-TW" sz="2000"/>
            </a:lvl9pPr>
          </a:lstStyle>
          <a:p>
            <a:pPr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BAEC-A2B2-4A9F-BA6D-080A24DEB3E8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lang="zh-TW" sz="3600" b="0" cap="none">
                <a:latin typeface="Georgia" pitchFamily="18" charset="0"/>
              </a:defRPr>
            </a:lvl1pPr>
          </a:lstStyle>
          <a:p>
            <a:r>
              <a:rPr kumimoji="0" lang="zh-TW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lang="zh-TW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680AE-8D89-4722-801D-74397BC96BA9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B92C-7CB0-487E-93D2-9CE60A9A341E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959E-DB13-42C0-89A8-DF3353A6D18A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C197-36F2-448B-9ACB-7F024A58F65A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B9EF6-3F77-4C2C-BBE7-17B576BE8363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171E0-CA37-444D-A5EB-ED710184ABE0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63E8-F4CE-4EC8-A588-85A8CDAFEE25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DACA-3967-469E-9536-6384CDE7D6B3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5B730-006A-49BD-ADE1-7A362651B068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1167-3B0A-4DCD-9A45-F04F9180E36D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D2FF-27EF-406E-9061-81823178DA64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zh-TW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zh-TW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zh-TW" sz="1800">
                <a:latin typeface="Georgia" pitchFamily="18" charset="0"/>
              </a:defRPr>
            </a:lvl2pPr>
            <a:lvl3pPr eaLnBrk="1" latinLnBrk="0" hangingPunct="1">
              <a:defRPr kumimoji="0" lang="zh-TW" sz="2000">
                <a:latin typeface="Georgia" pitchFamily="18" charset="0"/>
              </a:defRPr>
            </a:lvl3pPr>
            <a:lvl4pPr eaLnBrk="1" latinLnBrk="0" hangingPunct="1">
              <a:defRPr kumimoji="0" lang="zh-TW" sz="2000">
                <a:latin typeface="Georgia" pitchFamily="18" charset="0"/>
              </a:defRPr>
            </a:lvl4pPr>
            <a:lvl5pPr eaLnBrk="1" latinLnBrk="0" hangingPunct="1">
              <a:defRPr kumimoji="0" lang="zh-TW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F13E8-8FA7-4BF1-A1A6-D47E0CB70FD4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84F8-38E3-4754-B4C7-B60A0312B78B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DA5A5-E87A-479B-B58A-799C98FCFFB5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2FC7-3A42-49EB-8277-E21B96C6AB71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66029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b="3"/>
          <a:stretch>
            <a:fillRect/>
          </a:stretch>
        </p:blipFill>
        <p:spPr>
          <a:xfrm>
            <a:off x="685800" y="1066799"/>
            <a:ext cx="1979921" cy="2013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3" y="0"/>
                  <a:pt x="0" y="4835"/>
                  <a:pt x="0" y="10800"/>
                </a:cubicBezTo>
                <a:cubicBezTo>
                  <a:pt x="0" y="16765"/>
                  <a:pt x="4833" y="21600"/>
                  <a:pt x="10798" y="21600"/>
                </a:cubicBezTo>
                <a:cubicBezTo>
                  <a:pt x="16762" y="21600"/>
                  <a:pt x="21600" y="16765"/>
                  <a:pt x="21600" y="10800"/>
                </a:cubicBezTo>
                <a:cubicBezTo>
                  <a:pt x="21600" y="4835"/>
                  <a:pt x="16762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" name="按一下以編輯母片標題樣式"/>
          <p:cNvSpPr txBox="1"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1" cy="114300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按一下以編輯母片標題樣式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810000" y="3048000"/>
            <a:ext cx="5105400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10322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按一下以編輯母片標題樣式"/>
          <p:cNvSpPr txBox="1"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1" cy="114300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按一下以編輯母片標題樣式</a:t>
            </a:r>
          </a:p>
        </p:txBody>
      </p:sp>
      <p:sp>
        <p:nvSpPr>
          <p:cNvPr id="3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3810000" y="3048000"/>
            <a:ext cx="5105400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3716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SzPct val="130000"/>
              <a:defRPr sz="2000"/>
            </a:lvl1pPr>
            <a:lvl2pPr marL="596900" indent="-254000">
              <a:lnSpc>
                <a:spcPct val="150000"/>
              </a:lnSpc>
              <a:spcBef>
                <a:spcPts val="0"/>
              </a:spcBef>
              <a:buSzPct val="60000"/>
              <a:buChar char="o"/>
              <a:defRPr sz="2000"/>
            </a:lvl2pPr>
            <a:lvl3pPr marL="1143000" indent="-228600">
              <a:lnSpc>
                <a:spcPct val="150000"/>
              </a:lnSpc>
              <a:spcBef>
                <a:spcPts val="0"/>
              </a:spcBef>
              <a:defRPr sz="2000"/>
            </a:lvl3pPr>
            <a:lvl4pPr marL="1600200" indent="-228600">
              <a:lnSpc>
                <a:spcPct val="150000"/>
              </a:lnSpc>
              <a:spcBef>
                <a:spcPts val="0"/>
              </a:spcBef>
              <a:defRPr sz="2000"/>
            </a:lvl4pPr>
            <a:lvl5pPr marL="2057400" indent="-228600">
              <a:lnSpc>
                <a:spcPct val="150000"/>
              </a:lnSpc>
              <a:spcBef>
                <a:spcPts val="0"/>
              </a:spcBef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20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5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29736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48554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6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endParaRPr/>
          </a:p>
        </p:txBody>
      </p:sp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7001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16195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400"/>
            </a:lvl1pPr>
            <a:lvl2pPr eaLnBrk="1" latinLnBrk="0" hangingPunct="1">
              <a:defRPr kumimoji="0" lang="zh-TW" sz="2000"/>
            </a:lvl2pPr>
            <a:lvl3pPr eaLnBrk="1" latinLnBrk="0" hangingPunct="1">
              <a:defRPr kumimoji="0" lang="zh-TW" sz="1800"/>
            </a:lvl3pPr>
            <a:lvl4pPr eaLnBrk="1" latinLnBrk="0" hangingPunct="1">
              <a:defRPr kumimoji="0" lang="zh-TW" sz="1600"/>
            </a:lvl4pPr>
            <a:lvl5pPr eaLnBrk="1" latinLnBrk="0" hangingPunct="1">
              <a:defRPr kumimoji="0" lang="zh-TW" sz="1600"/>
            </a:lvl5pPr>
            <a:lvl6pPr eaLnBrk="1" latinLnBrk="0" hangingPunct="1">
              <a:defRPr kumimoji="0" lang="zh-TW" sz="1800"/>
            </a:lvl6pPr>
            <a:lvl7pPr eaLnBrk="1" latinLnBrk="0" hangingPunct="1">
              <a:defRPr kumimoji="0" lang="zh-TW" sz="1800"/>
            </a:lvl7pPr>
            <a:lvl8pPr eaLnBrk="1" latinLnBrk="0" hangingPunct="1">
              <a:defRPr kumimoji="0" lang="zh-TW" sz="1800"/>
            </a:lvl8pPr>
            <a:lvl9pPr eaLnBrk="1" latinLnBrk="0" hangingPunct="1">
              <a:defRPr kumimoji="0" lang="zh-TW"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6D6D-DDCC-45F5-B823-527DB475CD71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276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3008314" cy="76200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91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914400"/>
            <a:ext cx="5111750" cy="52117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752600"/>
            <a:ext cx="3008315" cy="43735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9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68178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大標題文字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10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3453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11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421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大標題文字"/>
          <p:cNvSpPr txBox="1">
            <a:spLocks noGrp="1"/>
          </p:cNvSpPr>
          <p:nvPr>
            <p:ph type="title"/>
          </p:nvPr>
        </p:nvSpPr>
        <p:spPr>
          <a:xfrm>
            <a:off x="6629400" y="914400"/>
            <a:ext cx="2057400" cy="5211763"/>
          </a:xfrm>
          <a:prstGeom prst="rect">
            <a:avLst/>
          </a:prstGeom>
        </p:spPr>
        <p:txBody>
          <a:bodyPr vert="eaVert" anchor="ctr"/>
          <a:lstStyle/>
          <a:p>
            <a:r>
              <a:t>大標題文字</a:t>
            </a:r>
          </a:p>
        </p:txBody>
      </p:sp>
      <p:sp>
        <p:nvSpPr>
          <p:cNvPr id="12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03359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r="3"/>
          <a:stretch>
            <a:fillRect/>
          </a:stretch>
        </p:blipFill>
        <p:spPr>
          <a:xfrm>
            <a:off x="5652120" y="3140966"/>
            <a:ext cx="3049588" cy="3053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1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1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76200" dir="2700000" rotWithShape="0">
              <a:srgbClr val="333333">
                <a:alpha val="50000"/>
              </a:srgbClr>
            </a:outerShdw>
          </a:effectLst>
        </p:spPr>
      </p:pic>
      <p:sp>
        <p:nvSpPr>
          <p:cNvPr id="132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3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48" y="1219200"/>
            <a:ext cx="5275053" cy="1295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/>
            </a:lvl1pPr>
            <a:lvl2pPr marL="0" indent="457200">
              <a:spcBef>
                <a:spcPts val="300"/>
              </a:spcBef>
              <a:buSzTx/>
              <a:buFontTx/>
              <a:buNone/>
              <a:defRPr sz="1600"/>
            </a:lvl2pPr>
            <a:lvl3pPr marL="0" indent="914400">
              <a:spcBef>
                <a:spcPts val="300"/>
              </a:spcBef>
              <a:buSzTx/>
              <a:buFontTx/>
              <a:buNone/>
              <a:defRPr sz="1600"/>
            </a:lvl3pPr>
            <a:lvl4pPr marL="0" indent="1371600">
              <a:spcBef>
                <a:spcPts val="300"/>
              </a:spcBef>
              <a:buSzTx/>
              <a:buFontTx/>
              <a:buNone/>
              <a:defRPr sz="1600"/>
            </a:lvl4pPr>
            <a:lvl5pPr marL="0" indent="1828800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r>
              <a:t>按一下以編輯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35" name="圖片 14" descr="圖片 14"/>
          <p:cNvPicPr>
            <a:picLocks noChangeAspect="1"/>
          </p:cNvPicPr>
          <p:nvPr/>
        </p:nvPicPr>
        <p:blipFill>
          <a:blip r:embed="rId3">
            <a:extLst/>
          </a:blip>
          <a:srcRect t="54053"/>
          <a:stretch>
            <a:fillRect/>
          </a:stretch>
        </p:blipFill>
        <p:spPr>
          <a:xfrm>
            <a:off x="395536" y="3140966"/>
            <a:ext cx="5112569" cy="17561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489698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44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SzPct val="130000"/>
              <a:defRPr sz="2000"/>
            </a:lvl1pPr>
            <a:lvl2pPr marL="596900" indent="-254000">
              <a:lnSpc>
                <a:spcPct val="150000"/>
              </a:lnSpc>
              <a:spcBef>
                <a:spcPts val="0"/>
              </a:spcBef>
              <a:buSzPct val="60000"/>
              <a:buChar char="o"/>
              <a:defRPr sz="2000"/>
            </a:lvl2pPr>
            <a:lvl3pPr marL="1143000" indent="-228600">
              <a:lnSpc>
                <a:spcPct val="150000"/>
              </a:lnSpc>
              <a:spcBef>
                <a:spcPts val="0"/>
              </a:spcBef>
              <a:defRPr sz="2000"/>
            </a:lvl3pPr>
            <a:lvl4pPr marL="1600200" indent="-228600">
              <a:lnSpc>
                <a:spcPct val="150000"/>
              </a:lnSpc>
              <a:spcBef>
                <a:spcPts val="0"/>
              </a:spcBef>
              <a:defRPr sz="2000"/>
            </a:lvl4pPr>
            <a:lvl5pPr marL="2057400" indent="-228600">
              <a:lnSpc>
                <a:spcPct val="150000"/>
              </a:lnSpc>
              <a:spcBef>
                <a:spcPts val="0"/>
              </a:spcBef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15980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二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154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29736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70616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16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/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/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/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2000" b="1"/>
            </a:pPr>
            <a:endParaRPr/>
          </a:p>
        </p:txBody>
      </p:sp>
      <p:sp>
        <p:nvSpPr>
          <p:cNvPr id="16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2123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76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r="9"/>
          <a:stretch>
            <a:fillRect/>
          </a:stretch>
        </p:blipFill>
        <p:spPr>
          <a:xfrm>
            <a:off x="683568" y="1628799"/>
            <a:ext cx="1753394" cy="175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3"/>
                  <a:pt x="0" y="10798"/>
                </a:cubicBezTo>
                <a:cubicBezTo>
                  <a:pt x="0" y="16762"/>
                  <a:pt x="4835" y="21600"/>
                  <a:pt x="10800" y="21600"/>
                </a:cubicBezTo>
                <a:cubicBezTo>
                  <a:pt x="16765" y="21600"/>
                  <a:pt x="21600" y="16762"/>
                  <a:pt x="21600" y="10798"/>
                </a:cubicBezTo>
                <a:cubicBezTo>
                  <a:pt x="21600" y="4833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76200" dir="2700000" rotWithShape="0">
              <a:srgbClr val="333333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177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對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zh-TW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zh-TW" sz="2000" b="1"/>
            </a:lvl1pPr>
            <a:lvl2pPr marL="457200" indent="0" eaLnBrk="1" latinLnBrk="0" hangingPunct="1">
              <a:buNone/>
              <a:defRPr kumimoji="0" lang="zh-TW" sz="2000" b="1"/>
            </a:lvl2pPr>
            <a:lvl3pPr marL="914400" indent="0" eaLnBrk="1" latinLnBrk="0" hangingPunct="1">
              <a:buNone/>
              <a:defRPr kumimoji="0" lang="zh-TW" sz="1800" b="1"/>
            </a:lvl3pPr>
            <a:lvl4pPr marL="1371600" indent="0" eaLnBrk="1" latinLnBrk="0" hangingPunct="1">
              <a:buNone/>
              <a:defRPr kumimoji="0" lang="zh-TW" sz="1600" b="1"/>
            </a:lvl4pPr>
            <a:lvl5pPr marL="1828800" indent="0" eaLnBrk="1" latinLnBrk="0" hangingPunct="1">
              <a:buNone/>
              <a:defRPr kumimoji="0" lang="zh-TW" sz="1600" b="1"/>
            </a:lvl5pPr>
            <a:lvl6pPr marL="2286000" indent="0" eaLnBrk="1" latinLnBrk="0" hangingPunct="1">
              <a:buNone/>
              <a:defRPr kumimoji="0" lang="zh-TW" sz="1600" b="1"/>
            </a:lvl6pPr>
            <a:lvl7pPr marL="2743200" indent="0" eaLnBrk="1" latinLnBrk="0" hangingPunct="1">
              <a:buNone/>
              <a:defRPr kumimoji="0" lang="zh-TW" sz="1600" b="1"/>
            </a:lvl7pPr>
            <a:lvl8pPr marL="3200400" indent="0" eaLnBrk="1" latinLnBrk="0" hangingPunct="1">
              <a:buNone/>
              <a:defRPr kumimoji="0" lang="zh-TW" sz="1600" b="1"/>
            </a:lvl8pPr>
            <a:lvl9pPr marL="3657600" indent="0" eaLnBrk="1" latinLnBrk="0" hangingPunct="1">
              <a:buNone/>
              <a:defRPr kumimoji="0" lang="zh-TW" sz="1600" b="1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zh-TW" sz="2000"/>
            </a:lvl1pPr>
            <a:lvl2pPr eaLnBrk="1" latinLnBrk="0" hangingPunct="1">
              <a:defRPr kumimoji="0" lang="zh-TW" sz="1800"/>
            </a:lvl2pPr>
            <a:lvl3pPr eaLnBrk="1" latinLnBrk="0" hangingPunct="1">
              <a:defRPr kumimoji="0" lang="zh-TW" sz="1600"/>
            </a:lvl3pPr>
            <a:lvl4pPr eaLnBrk="1" latinLnBrk="0" hangingPunct="1">
              <a:defRPr kumimoji="0" lang="zh-TW" sz="1400"/>
            </a:lvl4pPr>
            <a:lvl5pPr eaLnBrk="1" latinLnBrk="0" hangingPunct="1">
              <a:defRPr kumimoji="0" lang="zh-TW" sz="1400"/>
            </a:lvl5pPr>
            <a:lvl6pPr eaLnBrk="1" latinLnBrk="0" hangingPunct="1">
              <a:defRPr kumimoji="0" lang="zh-TW" sz="1600"/>
            </a:lvl6pPr>
            <a:lvl7pPr eaLnBrk="1" latinLnBrk="0" hangingPunct="1">
              <a:defRPr kumimoji="0" lang="zh-TW" sz="1600"/>
            </a:lvl7pPr>
            <a:lvl8pPr eaLnBrk="1" latinLnBrk="0" hangingPunct="1">
              <a:defRPr kumimoji="0" lang="zh-TW" sz="1600"/>
            </a:lvl8pPr>
            <a:lvl9pPr eaLnBrk="1" latinLnBrk="0" hangingPunct="1">
              <a:defRPr kumimoji="0" lang="zh-TW"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D9720-03B7-4653-B39B-1AD7ADD72635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1388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3008314" cy="76200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193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914400"/>
            <a:ext cx="5111750" cy="52117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752600"/>
            <a:ext cx="3008315" cy="43735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6524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大標題文字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20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5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18067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大標題文字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r>
              <a:t>大標題文字</a:t>
            </a:r>
          </a:p>
        </p:txBody>
      </p:sp>
      <p:sp>
        <p:nvSpPr>
          <p:cNvPr id="215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1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72056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圖片 8" descr="圖片 8"/>
          <p:cNvPicPr>
            <a:picLocks noChangeAspect="1"/>
          </p:cNvPicPr>
          <p:nvPr/>
        </p:nvPicPr>
        <p:blipFill>
          <a:blip r:embed="rId2">
            <a:extLst/>
          </a:blip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大標題文字"/>
          <p:cNvSpPr txBox="1">
            <a:spLocks noGrp="1"/>
          </p:cNvSpPr>
          <p:nvPr>
            <p:ph type="title"/>
          </p:nvPr>
        </p:nvSpPr>
        <p:spPr>
          <a:xfrm>
            <a:off x="6629400" y="914400"/>
            <a:ext cx="2057400" cy="5211763"/>
          </a:xfrm>
          <a:prstGeom prst="rect">
            <a:avLst/>
          </a:prstGeom>
        </p:spPr>
        <p:txBody>
          <a:bodyPr vert="eaVert" anchor="ctr"/>
          <a:lstStyle/>
          <a:p>
            <a:r>
              <a:t>大標題文字</a:t>
            </a:r>
          </a:p>
        </p:txBody>
      </p:sp>
      <p:sp>
        <p:nvSpPr>
          <p:cNvPr id="225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42325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大標題文字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3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04028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4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63450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大標題文字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5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5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24178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61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90575" indent="-333375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61704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7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71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7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417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zh-TW" sz="2800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B5C3-2704-4D55-BF28-D5718949F63B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8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3688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80468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95" name="內文層級一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9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63639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大標題文字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05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0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8765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15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36331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大標題文字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vert="eaVert" anchor="ctr"/>
          <a:lstStyle>
            <a:lvl1pPr algn="ctr"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24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 vert="eaVert"/>
          <a:lstStyle>
            <a:lvl1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69021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CFC53-8B87-4B06-851E-BABBF15411EA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zh-TW" sz="2800"/>
            </a:lvl1pPr>
            <a:lvl2pPr eaLnBrk="1" latinLnBrk="0" hangingPunct="1">
              <a:defRPr kumimoji="0" lang="zh-TW" sz="2400"/>
            </a:lvl2pPr>
            <a:lvl3pPr eaLnBrk="1" latinLnBrk="0" hangingPunct="1">
              <a:defRPr kumimoji="0" lang="zh-TW" sz="2000"/>
            </a:lvl3pPr>
            <a:lvl4pPr eaLnBrk="1" latinLnBrk="0" hangingPunct="1">
              <a:defRPr kumimoji="0" lang="zh-TW" sz="1800"/>
            </a:lvl4pPr>
            <a:lvl5pPr eaLnBrk="1" latinLnBrk="0" hangingPunct="1">
              <a:defRPr kumimoji="0" lang="zh-TW" sz="1800"/>
            </a:lvl5pPr>
            <a:lvl6pPr eaLnBrk="1" latinLnBrk="0" hangingPunct="1">
              <a:defRPr kumimoji="0" lang="zh-TW" sz="2000"/>
            </a:lvl6pPr>
            <a:lvl7pPr eaLnBrk="1" latinLnBrk="0" hangingPunct="1">
              <a:defRPr kumimoji="0" lang="zh-TW" sz="2000"/>
            </a:lvl7pPr>
            <a:lvl8pPr eaLnBrk="1" latinLnBrk="0" hangingPunct="1">
              <a:defRPr kumimoji="0" lang="zh-TW" sz="2000"/>
            </a:lvl8pPr>
            <a:lvl9pPr eaLnBrk="1" latinLnBrk="0" hangingPunct="1">
              <a:defRPr kumimoji="0" lang="zh-TW"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6739-B95D-455D-BE0E-5EC8EA125182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zh-TW" sz="2000" b="1"/>
            </a:lvl1pPr>
          </a:lstStyle>
          <a:p>
            <a:pPr eaLnBrk="1" latinLnBrk="0" hangingPunct="1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zh-TW" sz="3200"/>
            </a:lvl1pPr>
            <a:lvl2pPr marL="457200" indent="0" eaLnBrk="1" latinLnBrk="0" hangingPunct="1">
              <a:buNone/>
              <a:defRPr kumimoji="0" lang="zh-TW" sz="2800"/>
            </a:lvl2pPr>
            <a:lvl3pPr marL="914400" indent="0" eaLnBrk="1" latinLnBrk="0" hangingPunct="1">
              <a:buNone/>
              <a:defRPr kumimoji="0" lang="zh-TW" sz="2400"/>
            </a:lvl3pPr>
            <a:lvl4pPr marL="1371600" indent="0" eaLnBrk="1" latinLnBrk="0" hangingPunct="1">
              <a:buNone/>
              <a:defRPr kumimoji="0" lang="zh-TW" sz="2000"/>
            </a:lvl4pPr>
            <a:lvl5pPr marL="1828800" indent="0" eaLnBrk="1" latinLnBrk="0" hangingPunct="1">
              <a:buNone/>
              <a:defRPr kumimoji="0" lang="zh-TW" sz="2000"/>
            </a:lvl5pPr>
            <a:lvl6pPr marL="2286000" indent="0" eaLnBrk="1" latinLnBrk="0" hangingPunct="1">
              <a:buNone/>
              <a:defRPr kumimoji="0" lang="zh-TW" sz="2000"/>
            </a:lvl6pPr>
            <a:lvl7pPr marL="2743200" indent="0" eaLnBrk="1" latinLnBrk="0" hangingPunct="1">
              <a:buNone/>
              <a:defRPr kumimoji="0" lang="zh-TW" sz="2000"/>
            </a:lvl7pPr>
            <a:lvl8pPr marL="3200400" indent="0" eaLnBrk="1" latinLnBrk="0" hangingPunct="1">
              <a:buNone/>
              <a:defRPr kumimoji="0" lang="zh-TW" sz="2000"/>
            </a:lvl8pPr>
            <a:lvl9pPr marL="3657600" indent="0" eaLnBrk="1" latinLnBrk="0" hangingPunct="1">
              <a:buNone/>
              <a:defRPr kumimoji="0" lang="zh-TW" sz="2000"/>
            </a:lvl9pPr>
          </a:lstStyle>
          <a:p>
            <a:pPr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zh-TW" sz="1400"/>
            </a:lvl1pPr>
            <a:lvl2pPr marL="457200" indent="0" eaLnBrk="1" latinLnBrk="0" hangingPunct="1">
              <a:buNone/>
              <a:defRPr kumimoji="0" lang="zh-TW" sz="1200"/>
            </a:lvl2pPr>
            <a:lvl3pPr marL="914400" indent="0" eaLnBrk="1" latinLnBrk="0" hangingPunct="1">
              <a:buNone/>
              <a:defRPr kumimoji="0" lang="zh-TW" sz="1000"/>
            </a:lvl3pPr>
            <a:lvl4pPr marL="1371600" indent="0" eaLnBrk="1" latinLnBrk="0" hangingPunct="1">
              <a:buNone/>
              <a:defRPr kumimoji="0" lang="zh-TW" sz="900"/>
            </a:lvl4pPr>
            <a:lvl5pPr marL="1828800" indent="0" eaLnBrk="1" latinLnBrk="0" hangingPunct="1">
              <a:buNone/>
              <a:defRPr kumimoji="0" lang="zh-TW" sz="900"/>
            </a:lvl5pPr>
            <a:lvl6pPr marL="2286000" indent="0" eaLnBrk="1" latinLnBrk="0" hangingPunct="1">
              <a:buNone/>
              <a:defRPr kumimoji="0" lang="zh-TW" sz="900"/>
            </a:lvl6pPr>
            <a:lvl7pPr marL="2743200" indent="0" eaLnBrk="1" latinLnBrk="0" hangingPunct="1">
              <a:buNone/>
              <a:defRPr kumimoji="0" lang="zh-TW" sz="900"/>
            </a:lvl7pPr>
            <a:lvl8pPr marL="3200400" indent="0" eaLnBrk="1" latinLnBrk="0" hangingPunct="1">
              <a:buNone/>
              <a:defRPr kumimoji="0" lang="zh-TW" sz="900"/>
            </a:lvl8pPr>
            <a:lvl9pPr marL="3657600" indent="0" eaLnBrk="1" latinLnBrk="0" hangingPunct="1">
              <a:buNone/>
              <a:defRPr kumimoji="0" lang="zh-TW"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D796D-07ED-41B5-A351-739F74FEF98D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image" Target="../media/image3.jpe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image" Target="../media/image2.jpeg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4EA9-4C39-4656-AAD4-49B97DFB2FCE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9" name="圖片 8" descr="反毒教育資源中心 橫式 0606.jpg"/>
          <p:cNvPicPr>
            <a:picLocks noChangeAspect="1"/>
          </p:cNvPicPr>
          <p:nvPr userDrawn="1"/>
        </p:nvPicPr>
        <p:blipFill>
          <a:blip r:embed="rId13" cstate="print"/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zh-TW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zh-TW"/>
      </a:defPPr>
      <a:lvl1pPr marL="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zh-TW" altLang="en-US" smtClean="0"/>
              <a:t>按一下以編輯母片標題樣式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D055-123B-46CC-9172-5D6CD352015A}" type="datetime1">
              <a:rPr lang="zh-TW" altLang="en-US" smtClean="0"/>
              <a:t>2021/7/2</a:t>
            </a:fld>
            <a:endParaRPr kumimoji="0"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zh-TW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/>
              <a:pPr/>
              <a:t>‹#›</a:t>
            </a:fld>
            <a:endParaRPr kumimoji="0" lang="zh-TW"/>
          </a:p>
        </p:txBody>
      </p:sp>
      <p:pic>
        <p:nvPicPr>
          <p:cNvPr id="9" name="圖片 8" descr="反毒教育資源中心 橫式 0606.jpg"/>
          <p:cNvPicPr>
            <a:picLocks noChangeAspect="1"/>
          </p:cNvPicPr>
          <p:nvPr userDrawn="1"/>
        </p:nvPicPr>
        <p:blipFill>
          <a:blip r:embed="rId12" cstate="print"/>
          <a:srcRect l="28738" t="6212" b="58947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zh-TW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zh-TW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zh-TW"/>
      </a:defPPr>
      <a:lvl1pPr marL="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7CAF3-98C9-4608-804D-DA53A34D43E3}" type="datetime1">
              <a:rPr lang="zh-TW" altLang="en-US" smtClean="0"/>
              <a:t>2021/7/2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43B7C-871F-45BE-A54A-31A5EBF873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35">
            <a:extLst/>
          </a:blip>
          <a:srcRect r="3"/>
          <a:stretch>
            <a:fillRect/>
          </a:stretch>
        </p:blipFill>
        <p:spPr>
          <a:xfrm>
            <a:off x="5842782" y="1772816"/>
            <a:ext cx="3049589" cy="3053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7"/>
                  <a:pt x="0" y="10801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1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92100" dist="76200" dir="2700000" rotWithShape="0">
              <a:srgbClr val="333333">
                <a:alpha val="50000"/>
              </a:srgbClr>
            </a:outerShdw>
          </a:effectLst>
        </p:spPr>
      </p:pic>
      <p:sp>
        <p:nvSpPr>
          <p:cNvPr id="3" name="大標題文字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77724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3637" y="6404292"/>
            <a:ext cx="26316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Georgia"/>
                <a:sym typeface="Georgia"/>
              </a:rPr>
              <a:pPr hangingPunct="0"/>
              <a:t>‹#›</a:t>
            </a:fld>
            <a:endParaRPr kern="0">
              <a:latin typeface="Georgia"/>
              <a:sym typeface="Georgia"/>
            </a:endParaRPr>
          </a:p>
        </p:txBody>
      </p:sp>
      <p:pic>
        <p:nvPicPr>
          <p:cNvPr id="5" name="圖片 14" descr="圖片 14"/>
          <p:cNvPicPr>
            <a:picLocks noChangeAspect="1"/>
          </p:cNvPicPr>
          <p:nvPr/>
        </p:nvPicPr>
        <p:blipFill>
          <a:blip r:embed="rId36">
            <a:extLst/>
          </a:blip>
          <a:srcRect t="54053"/>
          <a:stretch>
            <a:fillRect/>
          </a:stretch>
        </p:blipFill>
        <p:spPr>
          <a:xfrm>
            <a:off x="179511" y="1772815"/>
            <a:ext cx="5112570" cy="17561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Box 17"/>
          <p:cNvSpPr txBox="1"/>
          <p:nvPr/>
        </p:nvSpPr>
        <p:spPr>
          <a:xfrm>
            <a:off x="225231" y="4293096"/>
            <a:ext cx="8693537" cy="193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指導單位:衛生福利部食品藥物管理署 </a:t>
            </a: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承辦單位:財團法人國範文教基金會</a:t>
            </a: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計畫主持人：開南大學紀雪雲副教授</a:t>
            </a: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撰稿人：振興醫療財團法人振興醫院藥劑科黃培培藥師</a:t>
            </a: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2800">
                <a:latin typeface="標楷體"/>
                <a:ea typeface="標楷體"/>
                <a:cs typeface="標楷體"/>
                <a:sym typeface="標楷體"/>
              </a:defRPr>
            </a:pPr>
            <a:r>
              <a:rPr sz="2800" kern="0">
                <a:solidFill>
                  <a:srgbClr val="000000"/>
                </a:solidFill>
                <a:latin typeface="標楷體"/>
                <a:ea typeface="標楷體"/>
                <a:cs typeface="標楷體"/>
                <a:sym typeface="標楷體"/>
              </a:rPr>
              <a:t>日期：103年2月24日修訂</a:t>
            </a:r>
          </a:p>
        </p:txBody>
      </p:sp>
      <p:sp>
        <p:nvSpPr>
          <p:cNvPr id="7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0850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800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21717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2560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30175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34747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39319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pqxbQ19Q3o0" TargetMode="External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users/geralt-9301/?utm_source=link-attribution&amp;utm_medium=referral&amp;utm_campaign=image&amp;utm_content=279856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pixabay.com/zh/?utm_source=link-attribution&amp;utm_medium=referral&amp;utm_campaign=image&amp;utm_content=279856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health.com.tw/article/64192?from=searc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52309" y="1268760"/>
            <a:ext cx="50824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全民</a:t>
            </a:r>
            <a:r>
              <a:rPr lang="zh-TW" alt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反毒</a:t>
            </a:r>
            <a:endParaRPr lang="en-US" altLang="zh-TW" sz="7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  <a:ea typeface="Microsoft JhengHei UI" panose="020B0604030504040204" pitchFamily="34" charset="-120"/>
            </a:endParaRPr>
          </a:p>
          <a:p>
            <a:pPr algn="ctr"/>
            <a:r>
              <a:rPr lang="zh-TW" alt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迎</a:t>
            </a:r>
            <a:r>
              <a:rPr lang="zh-TW" alt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  <a:ea typeface="Microsoft JhengHei UI" panose="020B0604030504040204" pitchFamily="34" charset="-120"/>
              </a:rPr>
              <a:t>健康</a:t>
            </a:r>
            <a:endParaRPr lang="en-US" altLang="zh-TW" sz="7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  <a:ea typeface="Microsoft JhengHei UI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051720" y="4562743"/>
            <a:ext cx="8836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主辦單位：衛生福利部食品藥物管理署</a:t>
            </a:r>
            <a:endParaRPr lang="en-US" altLang="zh-TW" sz="27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承辦單位：臺灣健康促進學校協會</a:t>
            </a:r>
            <a:endParaRPr lang="en-US" altLang="zh-TW" sz="27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計畫主持人：紀雪雲教授</a:t>
            </a:r>
            <a:endParaRPr lang="en-US" altLang="zh-TW" sz="27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7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7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sz="2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2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755576" y="2124145"/>
            <a:ext cx="727280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>
                <a:sym typeface="Helvetica Neue"/>
              </a:rPr>
              <a:t>(3</a:t>
            </a:r>
            <a:r>
              <a:rPr dirty="0" smtClean="0">
                <a:sym typeface="Helvetica Neue"/>
              </a:rPr>
              <a:t>)</a:t>
            </a:r>
            <a:r>
              <a:rPr dirty="0" smtClean="0"/>
              <a:t>樂於助人</a:t>
            </a:r>
            <a:r>
              <a:rPr dirty="0"/>
              <a:t>（利他之心 快樂泉源）</a:t>
            </a:r>
            <a:endParaRPr dirty="0">
              <a:hlinkClick r:id="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291100" y="1484784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2</a:t>
            </a:r>
            <a:r>
              <a:rPr dirty="0" smtClean="0"/>
              <a:t>.培養良好人際關係</a:t>
            </a:r>
            <a:r>
              <a:rPr dirty="0"/>
              <a:t>：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2709731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88424" y="6381328"/>
            <a:ext cx="7200000" cy="3600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https://www.youtube.com/watch?v=OzIqtd3MfaE&amp;t=99s</a:t>
            </a:r>
          </a:p>
        </p:txBody>
      </p:sp>
    </p:spTree>
    <p:extLst>
      <p:ext uri="{BB962C8B-B14F-4D97-AF65-F5344CB8AC3E}">
        <p14:creationId xmlns:p14="http://schemas.microsoft.com/office/powerpoint/2010/main" val="5557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72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6087" y="6404292"/>
            <a:ext cx="180714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73" name="(1) 面對壓力，尋求合作與協助。…"/>
          <p:cNvSpPr txBox="1"/>
          <p:nvPr/>
        </p:nvSpPr>
        <p:spPr>
          <a:xfrm>
            <a:off x="611560" y="2132856"/>
            <a:ext cx="63016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(1)面對壓力，尋求合作與協助。</a:t>
            </a:r>
            <a:endParaRPr dirty="0">
              <a:hlinkClick r:id=""/>
            </a:endParaRPr>
          </a:p>
        </p:txBody>
      </p:sp>
      <p:sp>
        <p:nvSpPr>
          <p:cNvPr id="374" name="3. 建立正確做事態度與敬業精神："/>
          <p:cNvSpPr txBox="1"/>
          <p:nvPr/>
        </p:nvSpPr>
        <p:spPr>
          <a:xfrm>
            <a:off x="180746" y="1484784"/>
            <a:ext cx="81201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3.建立正確做事態度與敬業精神： 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5804" y="2699984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35804" y="6341486"/>
            <a:ext cx="7200000" cy="3600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https://www.youtube.com/watch?v=rTYZWiin2V4 </a:t>
            </a:r>
          </a:p>
        </p:txBody>
      </p:sp>
    </p:spTree>
    <p:extLst>
      <p:ext uri="{BB962C8B-B14F-4D97-AF65-F5344CB8AC3E}">
        <p14:creationId xmlns:p14="http://schemas.microsoft.com/office/powerpoint/2010/main" val="33929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72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6087" y="6404293"/>
            <a:ext cx="496738" cy="23512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dirty="0"/>
          </a:p>
        </p:txBody>
      </p:sp>
      <p:sp>
        <p:nvSpPr>
          <p:cNvPr id="373" name="(1) 面對壓力，尋求合作與協助。…"/>
          <p:cNvSpPr txBox="1"/>
          <p:nvPr/>
        </p:nvSpPr>
        <p:spPr>
          <a:xfrm>
            <a:off x="574630" y="2280418"/>
            <a:ext cx="666166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(2</a:t>
            </a:r>
            <a:r>
              <a:rPr dirty="0" smtClean="0"/>
              <a:t>)樂於接受工作挑戰與表達想法</a:t>
            </a:r>
            <a:r>
              <a:rPr dirty="0"/>
              <a:t>。</a:t>
            </a:r>
            <a:endParaRPr dirty="0">
              <a:hlinkClick r:id=""/>
            </a:endParaRPr>
          </a:p>
        </p:txBody>
      </p:sp>
      <p:sp>
        <p:nvSpPr>
          <p:cNvPr id="374" name="3. 建立正確做事態度與敬業精神："/>
          <p:cNvSpPr txBox="1"/>
          <p:nvPr/>
        </p:nvSpPr>
        <p:spPr>
          <a:xfrm>
            <a:off x="180746" y="1572532"/>
            <a:ext cx="812017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3</a:t>
            </a:r>
            <a:r>
              <a:rPr dirty="0" smtClean="0"/>
              <a:t>.建立正確做事態度與敬業精神</a:t>
            </a:r>
            <a:r>
              <a:rPr dirty="0"/>
              <a:t>：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4" y="3219670"/>
            <a:ext cx="502664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81607" y="3284984"/>
            <a:ext cx="3621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+mj-ea"/>
                <a:ea typeface="+mj-ea"/>
              </a:rPr>
              <a:t>我</a:t>
            </a:r>
            <a:r>
              <a:rPr lang="zh-TW" altLang="en-US" sz="2400" dirty="0">
                <a:latin typeface="+mj-ea"/>
                <a:ea typeface="+mj-ea"/>
              </a:rPr>
              <a:t>就在這，哪兒也不去，不管受了什麼</a:t>
            </a:r>
            <a:r>
              <a:rPr lang="zh-TW" altLang="en-US" sz="2400" dirty="0" smtClean="0">
                <a:latin typeface="+mj-ea"/>
                <a:ea typeface="+mj-ea"/>
              </a:rPr>
              <a:t>傷</a:t>
            </a:r>
            <a:r>
              <a:rPr lang="en-US" altLang="zh-TW" sz="2400" dirty="0" smtClean="0">
                <a:latin typeface="+mj-ea"/>
                <a:ea typeface="+mj-ea"/>
              </a:rPr>
              <a:t>-</a:t>
            </a:r>
            <a:r>
              <a:rPr lang="zh-TW" altLang="en-US" sz="2400" dirty="0" smtClean="0">
                <a:latin typeface="+mj-ea"/>
                <a:ea typeface="+mj-ea"/>
              </a:rPr>
              <a:t>除非</a:t>
            </a:r>
            <a:r>
              <a:rPr lang="zh-TW" altLang="en-US" sz="2400" dirty="0">
                <a:latin typeface="+mj-ea"/>
                <a:ea typeface="+mj-ea"/>
              </a:rPr>
              <a:t>我完全</a:t>
            </a:r>
            <a:r>
              <a:rPr lang="zh-TW" altLang="en-US" sz="2400" dirty="0" smtClean="0">
                <a:latin typeface="+mj-ea"/>
                <a:ea typeface="+mj-ea"/>
              </a:rPr>
              <a:t>衰弱</a:t>
            </a:r>
            <a:r>
              <a:rPr lang="en-US" altLang="zh-TW" sz="2400" dirty="0" smtClean="0">
                <a:latin typeface="+mj-ea"/>
                <a:ea typeface="+mj-ea"/>
              </a:rPr>
              <a:t>-</a:t>
            </a:r>
            <a:r>
              <a:rPr lang="zh-TW" altLang="en-US" sz="2400" dirty="0" smtClean="0">
                <a:latin typeface="+mj-ea"/>
                <a:ea typeface="+mj-ea"/>
              </a:rPr>
              <a:t>我</a:t>
            </a:r>
            <a:r>
              <a:rPr lang="zh-TW" altLang="en-US" sz="2400" dirty="0">
                <a:latin typeface="+mj-ea"/>
                <a:ea typeface="+mj-ea"/>
              </a:rPr>
              <a:t>還是會一直是像以前一樣的球員</a:t>
            </a:r>
            <a:r>
              <a:rPr lang="zh-TW" altLang="en-US" sz="2400" dirty="0" smtClean="0">
                <a:latin typeface="+mj-ea"/>
                <a:ea typeface="+mj-ea"/>
              </a:rPr>
              <a:t>。</a:t>
            </a:r>
            <a:endParaRPr lang="en-US" altLang="zh-TW" sz="2400" dirty="0" smtClean="0">
              <a:latin typeface="+mj-ea"/>
              <a:ea typeface="+mj-ea"/>
            </a:endParaRPr>
          </a:p>
          <a:p>
            <a:endParaRPr lang="en-US" altLang="zh-TW" sz="2400" dirty="0">
              <a:latin typeface="+mj-ea"/>
              <a:ea typeface="+mj-ea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+mj-ea"/>
                <a:ea typeface="+mj-ea"/>
              </a:rPr>
              <a:t>我</a:t>
            </a:r>
            <a:r>
              <a:rPr lang="zh-TW" altLang="en-US" sz="2400" dirty="0">
                <a:solidFill>
                  <a:srgbClr val="FF0000"/>
                </a:solidFill>
                <a:latin typeface="+mj-ea"/>
                <a:ea typeface="+mj-ea"/>
              </a:rPr>
              <a:t>會看著辦，我會做出一些調整、一些改變，但我還是來了。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65434" y="6470141"/>
            <a:ext cx="3183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經理人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2020/02/26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03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600200"/>
            <a:ext cx="843108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遠離</a:t>
            </a:r>
            <a:r>
              <a:rPr lang="zh-TW" altLang="en-US" sz="4000" b="1" dirty="0">
                <a:latin typeface="+mj-ea"/>
                <a:ea typeface="+mj-ea"/>
              </a:rPr>
              <a:t>陌生</a:t>
            </a:r>
            <a:r>
              <a:rPr lang="zh-TW" altLang="en-US" sz="4000" b="1" dirty="0" smtClean="0">
                <a:latin typeface="+mj-ea"/>
                <a:ea typeface="+mj-ea"/>
              </a:rPr>
              <a:t>場所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出入人員混雜的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陌生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場所，如網咖、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Pub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、夜店、</a:t>
            </a:r>
            <a:r>
              <a:rPr lang="zh-TW" altLang="en-US" sz="3200" b="1" u="sng" dirty="0">
                <a:solidFill>
                  <a:srgbClr val="FF0000"/>
                </a:solidFill>
                <a:latin typeface="+mj-ea"/>
                <a:ea typeface="+mj-ea"/>
              </a:rPr>
              <a:t>朋友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j-ea"/>
                <a:ea typeface="+mj-ea"/>
              </a:rPr>
              <a:t>派對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等，慎防過程中使用助興、放鬆的物質</a:t>
            </a: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403648" y="5800615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Ettoday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新聞雲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2019/12/24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5421288" cy="318317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4671" y="1600199"/>
            <a:ext cx="843108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遠離毒品誘惑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毒品名稱、外貌日新月異，不為其名稱、樣式、 色彩迷惑。</a:t>
            </a: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5576" y="559793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內政部警政署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刑事警察局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3730" name="Picture 2" descr="毒郵票混合性強烈迷幻藥- 反毒大本營-民眾版"/>
          <p:cNvPicPr>
            <a:picLocks noChangeAspect="1" noChangeArrowheads="1"/>
          </p:cNvPicPr>
          <p:nvPr/>
        </p:nvPicPr>
        <p:blipFill>
          <a:blip r:embed="rId3" cstate="print"/>
          <a:srcRect l="5518" r="3439"/>
          <a:stretch>
            <a:fillRect/>
          </a:stretch>
        </p:blipFill>
        <p:spPr bwMode="auto">
          <a:xfrm>
            <a:off x="3563888" y="2924944"/>
            <a:ext cx="4824536" cy="3816424"/>
          </a:xfrm>
          <a:prstGeom prst="rect">
            <a:avLst/>
          </a:prstGeom>
          <a:noFill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4539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遠離毒品誘惑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毒品不只傷己、禍及胎兒發育，更連累家人、社會、國家。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 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檢舉藥頭專線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110</a:t>
            </a:r>
            <a:r>
              <a:rPr lang="zh-TW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或</a:t>
            </a:r>
            <a:r>
              <a:rPr lang="en-US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0800-024-099#2)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789040"/>
            <a:ext cx="5760640" cy="286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755576" y="5825811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中時電子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報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2019/04/12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14</a:t>
            </a:fld>
            <a:endParaRPr kumimoji="0"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483768" y="6241309"/>
            <a:ext cx="5760640" cy="41549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311894"/>
            <a:ext cx="4703043" cy="28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76864" cy="686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15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641743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避免使用成癮性物質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菸、電子煙、酒、檳榔及大麻等毒品均會影響健康，不可用來減肥、提神、排遣無聊或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紓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解壓力。</a:t>
            </a: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40782"/>
            <a:ext cx="5745485" cy="33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755576" y="5597935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三立新聞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2019/08/21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16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94792" y="1524967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避免使用成癮性物質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6630888" cy="44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02561" y="558924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胸腔重症蘇一峰醫師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2019/09/07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部落格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17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避免使用成癮性物質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二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迎向健康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276872"/>
            <a:ext cx="6336704" cy="44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07504" y="5816486"/>
            <a:ext cx="202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胸腔重症蘇一峰醫師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2019/09/07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部落格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18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528217"/>
            <a:ext cx="8829675" cy="33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24" y="4829175"/>
            <a:ext cx="7237437" cy="20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380312" y="558924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聯合新聞網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2021/05/29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</a:t>
            </a:fld>
            <a:endParaRPr kumimoji="0" lang="zh-TW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64" y="1572122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拒絕</a:t>
            </a:r>
            <a:r>
              <a:rPr lang="zh-TW" altLang="en-US" sz="4000" b="1" dirty="0">
                <a:latin typeface="+mj-ea"/>
                <a:ea typeface="+mj-ea"/>
              </a:rPr>
              <a:t>毒品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(1)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面對來路不明的食品、物品、包裹應提高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警覺。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645024"/>
            <a:ext cx="6984776" cy="317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492896" y="3275692"/>
            <a:ext cx="56703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/>
              <a:t>來路不明糖果別碰！　警公布常見及新興毒品照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432545" y="5739264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Ettoday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2017/11/08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19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489083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拒絕</a:t>
            </a:r>
            <a:r>
              <a:rPr lang="zh-TW" altLang="en-US" sz="4000" b="1" dirty="0">
                <a:latin typeface="+mj-ea"/>
                <a:ea typeface="+mj-ea"/>
              </a:rPr>
              <a:t>毒品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2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)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朋友、同事贈送或要求使用毒品，要有拒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絕的勇氣及能力。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43A"/>
              </a:clrFrom>
              <a:clrTo>
                <a:srgbClr val="FFF4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7" y="2924944"/>
            <a:ext cx="4955311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23528" y="5599548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年度藥物濫用手冊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爸媽管很大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20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484784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拒絕托運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不幫人托運或攜帶可疑物品出入境。</a:t>
            </a:r>
            <a:endParaRPr lang="en-US" altLang="zh-TW" sz="36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65920" y="2802031"/>
            <a:ext cx="639045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免費遊泰國</a:t>
            </a:r>
            <a:r>
              <a:rPr lang="en-US" altLang="zh-TW" b="1" dirty="0" smtClean="0"/>
              <a:t>3</a:t>
            </a:r>
            <a:r>
              <a:rPr lang="zh-TW" altLang="en-US" b="1" dirty="0" smtClean="0"/>
              <a:t>天　包吃包住包玩還爽賺</a:t>
            </a:r>
            <a:r>
              <a:rPr lang="en-US" altLang="zh-TW" b="1" dirty="0" smtClean="0"/>
              <a:t>2</a:t>
            </a:r>
            <a:r>
              <a:rPr lang="zh-TW" altLang="en-US" b="1" dirty="0" smtClean="0"/>
              <a:t>萬　女回台下場超慘</a:t>
            </a:r>
            <a:endParaRPr lang="zh-TW" altLang="en-US" b="1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212976"/>
            <a:ext cx="6408712" cy="358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179512" y="5693098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三立新聞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2019/04/23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628800"/>
            <a:ext cx="8575104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拒絕托運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使用、持有或運輸毒品均會觸犯法律，最重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可處死刑。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 lvl="1">
              <a:spcBef>
                <a:spcPct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毒品的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製造、販賣、非法使人施用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引誘人施用、轉讓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均觸犯法律且刑責相當嚴重</a:t>
            </a:r>
          </a:p>
          <a:p>
            <a:pPr lvl="1">
              <a:spcBef>
                <a:spcPct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身上被查獲有藥丸，雖然尿液檢驗未發現，仍可能會因為「持有」或「意圖販賣持有」而判刑</a:t>
            </a:r>
          </a:p>
          <a:p>
            <a:pPr lvl="1">
              <a:spcBef>
                <a:spcPct val="0"/>
              </a:spcBef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使用毒品者自動向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合格醫療機構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請求專業治療，可減免其法律責任。  </a:t>
            </a: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573133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3.</a:t>
            </a:r>
            <a:r>
              <a:rPr lang="zh-TW" altLang="en-US" sz="4000" b="1" dirty="0" smtClean="0">
                <a:latin typeface="+mj-ea"/>
                <a:ea typeface="+mj-ea"/>
              </a:rPr>
              <a:t>拒交損友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latin typeface="+mj-ea"/>
                <a:ea typeface="+mj-ea"/>
              </a:rPr>
              <a:t>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網路交友或複雜環境認識的朋友及其介紹的朋友，交往要小心。</a:t>
            </a:r>
            <a:endParaRPr lang="en-US" altLang="zh-TW" sz="36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三 勇敢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說不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227"/>
          <a:stretch/>
        </p:blipFill>
        <p:spPr bwMode="auto">
          <a:xfrm>
            <a:off x="1547664" y="3501008"/>
            <a:ext cx="65527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98228" y="5693098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華視新聞 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2020/01/03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3226" y="1484784"/>
            <a:ext cx="6457006" cy="7000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1.</a:t>
            </a:r>
            <a:r>
              <a:rPr lang="zh-TW" altLang="en-US" sz="4000" b="1" dirty="0" smtClean="0">
                <a:latin typeface="+mj-ea"/>
                <a:ea typeface="+mj-ea"/>
              </a:rPr>
              <a:t>主動注意、適時關懷  </a:t>
            </a:r>
            <a:endParaRPr lang="zh-TW" altLang="zh-TW" sz="3600" b="1" kern="100" dirty="0" smtClean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39938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</a:t>
            </a: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 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關懷協助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36196" name="Picture 4" descr="若親友有這染毒四徵兆，向各縣市毒品危害防制中心尋求協助。   圖：衛福部食品藥物管理署/提供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284237"/>
            <a:ext cx="6088926" cy="4529139"/>
          </a:xfrm>
          <a:prstGeom prst="rect">
            <a:avLst/>
          </a:prstGeom>
          <a:noFill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24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616" y="1476432"/>
            <a:ext cx="8998879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4000" b="1" dirty="0" smtClean="0">
                <a:latin typeface="+mj-ea"/>
                <a:ea typeface="+mj-ea"/>
              </a:rPr>
              <a:t>主動注意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3333CC"/>
                </a:solidFill>
                <a:latin typeface="+mj-ea"/>
                <a:ea typeface="+mj-ea"/>
              </a:rPr>
              <a:t>   </a:t>
            </a:r>
            <a:r>
              <a:rPr lang="en-US" altLang="zh-TW" sz="3600" b="1" dirty="0" smtClean="0">
                <a:solidFill>
                  <a:srgbClr val="3333CC"/>
                </a:solidFill>
                <a:latin typeface="+mj-ea"/>
                <a:ea typeface="+mj-ea"/>
              </a:rPr>
              <a:t>(1)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吸毒者常出現作息混亂、精神恍惚、身上或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房間有特殊氣味、金錢花費變大、偷竊說謊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、暴躁易怒、注意力降低、食慾差或消瘦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</a:t>
            </a:r>
            <a:r>
              <a:rPr lang="zh-TW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、攜帶吸毒相關器具等狀況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。</a:t>
            </a:r>
            <a:endParaRPr lang="zh-TW" altLang="zh-TW" sz="3200" b="1" kern="1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36194" name="Picture 2" descr="康男先到網路挑選造型可愛的玻璃瓶後，再大費周章自行加工成為精緻的吸食器。（記者許國楨翻攝）"/>
          <p:cNvPicPr>
            <a:picLocks noChangeAspect="1" noChangeArrowheads="1"/>
          </p:cNvPicPr>
          <p:nvPr/>
        </p:nvPicPr>
        <p:blipFill>
          <a:blip r:embed="rId3" cstate="print"/>
          <a:srcRect b="13028"/>
          <a:stretch>
            <a:fillRect/>
          </a:stretch>
        </p:blipFill>
        <p:spPr bwMode="auto">
          <a:xfrm>
            <a:off x="4211960" y="4581128"/>
            <a:ext cx="3986808" cy="2150722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83568" y="6321288"/>
            <a:ext cx="3405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 自由時報 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2015/08/15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25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7504" y="1575722"/>
            <a:ext cx="871912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4000" b="1" dirty="0" smtClean="0">
                <a:latin typeface="+mj-ea"/>
                <a:ea typeface="+mj-ea"/>
              </a:rPr>
              <a:t>適時關懷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kern="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(2)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發現親友、同事有接觸毒品的徵兆，適</a:t>
            </a:r>
            <a:endParaRPr lang="en-US" altLang="zh-TW" sz="3200" b="1" kern="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altLang="zh-TW" sz="3200" b="1" kern="0" dirty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時關懷並尋求專業人員協助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撥打專線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。</a:t>
            </a:r>
            <a:endParaRPr lang="zh-TW" altLang="zh-TW" sz="3200" b="1" kern="100" dirty="0" smtClean="0">
              <a:solidFill>
                <a:srgbClr val="3333CC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379670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26</a:t>
            </a:fld>
            <a:endParaRPr kumimoji="0"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517899"/>
            <a:ext cx="54292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3966" y="1628800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協助就醫、支持陪伴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3333CC"/>
                </a:solidFill>
                <a:latin typeface="+mj-ea"/>
                <a:ea typeface="+mj-ea"/>
              </a:rPr>
              <a:t>   </a:t>
            </a:r>
            <a:r>
              <a:rPr lang="en-US" altLang="zh-TW" sz="3600" b="1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lang="en-US" altLang="zh-TW" sz="3200" b="1" kern="0" dirty="0" smtClean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1)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成癮是慢性腦部疾病，接納努力戒毒的人，</a:t>
            </a:r>
            <a:endParaRPr lang="en-US" altLang="zh-TW" sz="3200" b="1" kern="0" dirty="0" smtClean="0">
              <a:solidFill>
                <a:srgbClr val="3333CC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zh-TW" altLang="en-US" sz="3200" b="1" kern="0" dirty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3200" b="1" kern="0" dirty="0" smtClean="0">
                <a:solidFill>
                  <a:srgbClr val="3333CC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支持他回歸社會是脫離毒癮的重要關鍵。</a:t>
            </a:r>
            <a:endParaRPr lang="zh-TW" altLang="zh-TW" sz="3200" b="1" kern="100" dirty="0" smtClean="0">
              <a:solidFill>
                <a:srgbClr val="3333CC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645024"/>
            <a:ext cx="626469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611560" y="563327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自由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時報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2020/03/22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27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6312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3341" y="1454049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4000" b="1" dirty="0" smtClean="0">
                <a:latin typeface="+mj-ea"/>
                <a:ea typeface="+mj-ea"/>
              </a:rPr>
              <a:t>2.</a:t>
            </a:r>
            <a:r>
              <a:rPr lang="zh-TW" altLang="en-US" sz="4000" b="1" dirty="0" smtClean="0">
                <a:latin typeface="+mj-ea"/>
                <a:ea typeface="+mj-ea"/>
              </a:rPr>
              <a:t>協助</a:t>
            </a:r>
            <a:r>
              <a:rPr lang="zh-TW" altLang="en-US" sz="4000" b="1" dirty="0">
                <a:latin typeface="+mj-ea"/>
                <a:ea typeface="+mj-ea"/>
              </a:rPr>
              <a:t>就醫、支持陪伴</a:t>
            </a: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(2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)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使用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毒品者自動向合格醫療機構請求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專業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en-US" altLang="zh-TW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en-US" altLang="zh-TW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治療，醫療機構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得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免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將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請求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治療者送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法院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 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         或</a:t>
            </a:r>
            <a:r>
              <a:rPr lang="zh-TW" altLang="en-US" sz="3200" b="1" dirty="0">
                <a:solidFill>
                  <a:srgbClr val="3333CC"/>
                </a:solidFill>
                <a:latin typeface="+mj-ea"/>
                <a:ea typeface="+mj-ea"/>
              </a:rPr>
              <a:t>檢察機關</a:t>
            </a:r>
            <a:r>
              <a:rPr lang="zh-TW" altLang="en-US" sz="3200" b="1" dirty="0" smtClean="0">
                <a:solidFill>
                  <a:srgbClr val="3333CC"/>
                </a:solidFill>
                <a:latin typeface="+mj-ea"/>
                <a:ea typeface="+mj-ea"/>
              </a:rPr>
              <a:t>。</a:t>
            </a:r>
            <a:endParaRPr lang="en-US" altLang="zh-TW" sz="3200" b="1" dirty="0" smtClean="0">
              <a:solidFill>
                <a:srgbClr val="3333CC"/>
              </a:solidFill>
              <a:latin typeface="+mj-ea"/>
              <a:ea typeface="+mj-ea"/>
            </a:endParaRPr>
          </a:p>
          <a:p>
            <a:pPr>
              <a:buNone/>
              <a:defRPr/>
            </a:pPr>
            <a:r>
              <a:rPr lang="zh-TW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lang="zh-TW" altLang="en-US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>
              <a:buFontTx/>
              <a:buNone/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  <a:p>
            <a:pPr>
              <a:defRPr/>
            </a:pPr>
            <a:endParaRPr lang="zh-TW" altLang="en-US" sz="3600" b="1" dirty="0" smtClean="0">
              <a:latin typeface="+mj-ea"/>
              <a:ea typeface="+mj-ea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404664"/>
            <a:ext cx="8229600" cy="941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TW" altLang="zh-TW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行動</a:t>
            </a:r>
            <a:r>
              <a:rPr lang="zh-TW" altLang="en-US" sz="5400" b="1" kern="100" dirty="0" smtClean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四 關懷</a:t>
            </a:r>
            <a:r>
              <a:rPr lang="zh-TW" altLang="en-US" sz="5400" b="1" kern="100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協助</a:t>
            </a:r>
            <a:endParaRPr lang="zh-TW" altLang="zh-TW" sz="5400" kern="100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28</a:t>
            </a:fld>
            <a:endParaRPr kumimoji="0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35367"/>
            <a:ext cx="3096344" cy="27283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6" y="4252114"/>
            <a:ext cx="2915527" cy="243113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9118" y="5860722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endParaRPr lang="en-US" altLang="zh-TW" sz="1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聯合報</a:t>
            </a:r>
            <a:endParaRPr lang="en-US" altLang="zh-TW" sz="1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2019/05/09</a:t>
            </a:r>
            <a:endParaRPr altLang="en-US" sz="1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737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628800"/>
            <a:ext cx="857510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altLang="en-US" sz="36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   </a:t>
            </a:r>
            <a:endParaRPr altLang="en-US" sz="3200" b="1" dirty="0" smtClean="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pPr marL="0" indent="0">
              <a:buFontTx/>
              <a:buNone/>
              <a:defRPr/>
            </a:pPr>
            <a:endParaRPr altLang="en-US" sz="3600" b="1" dirty="0" smtClean="0">
              <a:solidFill>
                <a:prstClr val="black"/>
              </a:solidFill>
              <a:latin typeface="微軟正黑體"/>
              <a:ea typeface="微軟正黑體"/>
            </a:endParaRPr>
          </a:p>
          <a:p>
            <a:pPr>
              <a:defRPr/>
            </a:pPr>
            <a:endParaRPr altLang="en-US" sz="3600" b="1" dirty="0" smtClean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90" y="178619"/>
            <a:ext cx="8820579" cy="648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323528" y="6184991"/>
            <a:ext cx="322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r>
              <a:rPr lang="zh-TW"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今周刊</a:t>
            </a:r>
            <a:r>
              <a:rPr lang="zh-TW" altLang="en-US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2015/04/22</a:t>
            </a:r>
            <a:endParaRPr altLang="en-US" sz="1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altLang="en-US">
              <a:solidFill>
                <a:prstClr val="black">
                  <a:tint val="75000"/>
                </a:prstClr>
              </a:solidFill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177336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608"/>
            <a:ext cx="5040560" cy="685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0" y="59492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衛生福利部食品藥物管理署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臺灣健康促進學校協會製作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29249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感謝有您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29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994089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556792"/>
            <a:ext cx="8229600" cy="45693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zh-TW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認識毒品作用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毒品依其對人體的作用，可分為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中樞神經抑制劑（如鴉片類、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他命）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中樞神經興奮劑（如安非他命、搖頭丸）</a:t>
            </a:r>
          </a:p>
          <a:p>
            <a:pPr>
              <a:spcBef>
                <a:spcPct val="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迷幻劑（如大麻、強力膠、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LSD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）。 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TW" altLang="en-US"/>
          </a:p>
        </p:txBody>
      </p:sp>
      <p:pic>
        <p:nvPicPr>
          <p:cNvPr id="6" name="Group 3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6" y="3872979"/>
            <a:ext cx="7777162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6256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補充資料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30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669608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7272808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69837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中樞神經抑制劑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6036655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6237514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187624" y="6021288"/>
            <a:ext cx="410445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19192993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44"/>
            <a:ext cx="6562611" cy="683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33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06988210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251520" y="332656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中樞神經興奮劑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377" y="1196752"/>
            <a:ext cx="7299886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34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87925312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6226"/>
            <a:ext cx="6048672" cy="658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0"/>
            <a:ext cx="604867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35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67856843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267916" y="175531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中樞神經迷幻劑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444" y="873907"/>
            <a:ext cx="6221981" cy="598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36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26818712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695" y="404664"/>
            <a:ext cx="603697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4002" y="-10244"/>
            <a:ext cx="6048671" cy="4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37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93113211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 txBox="1">
            <a:spLocks/>
          </p:cNvSpPr>
          <p:nvPr/>
        </p:nvSpPr>
        <p:spPr>
          <a:xfrm>
            <a:off x="251520" y="260648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吸入性濫用物質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59024"/>
            <a:ext cx="6547275" cy="589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38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4262866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標題 2"/>
          <p:cNvSpPr txBox="1">
            <a:spLocks noGrp="1"/>
          </p:cNvSpPr>
          <p:nvPr>
            <p:ph type="title"/>
          </p:nvPr>
        </p:nvSpPr>
        <p:spPr>
          <a:xfrm>
            <a:off x="251520" y="5733256"/>
            <a:ext cx="8229601" cy="914401"/>
          </a:xfrm>
          <a:prstGeom prst="rect">
            <a:avLst/>
          </a:prstGeom>
        </p:spPr>
        <p:txBody>
          <a:bodyPr/>
          <a:lstStyle/>
          <a:p>
            <a:pPr algn="ctr" defTabSz="352044">
              <a:defRPr sz="247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成癮的科學</a:t>
            </a:r>
            <a:r>
              <a:rPr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──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受毒品影響的大腦《國家地理》雜誌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352044">
              <a:defRPr sz="2475">
                <a:solidFill>
                  <a:srgbClr val="E4AF0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https://www.youtube.com/watch?v=pqxbQ19Q3o0</a:t>
            </a:r>
          </a:p>
        </p:txBody>
      </p:sp>
      <p:sp>
        <p:nvSpPr>
          <p:cNvPr id="359" name="投影片編號版面配置區 3"/>
          <p:cNvSpPr txBox="1">
            <a:spLocks noGrp="1"/>
          </p:cNvSpPr>
          <p:nvPr>
            <p:ph type="sldNum" sz="quarter" idx="2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pic>
        <p:nvPicPr>
          <p:cNvPr id="360" name="截圖 2021-06-01 下午5.33.49.png" descr="截圖 2021-06-01 下午5.33.49.png"/>
          <p:cNvPicPr preferRelativeResize="0"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592" y="1864125"/>
            <a:ext cx="7200000" cy="36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2"/>
          <p:cNvSpPr txBox="1"/>
          <p:nvPr/>
        </p:nvSpPr>
        <p:spPr>
          <a:xfrm>
            <a:off x="683568" y="-27384"/>
            <a:ext cx="7632848" cy="16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成癮的概念和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機制、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對腦部的影響</a:t>
            </a:r>
            <a:endParaRPr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251520" y="260648"/>
            <a:ext cx="8229600" cy="6983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新興影響精神物質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944" y="1052736"/>
            <a:ext cx="676875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39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96295716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50" y="1196752"/>
            <a:ext cx="655389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48680"/>
            <a:ext cx="6552728" cy="67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40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56483326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3" y="0"/>
            <a:ext cx="6164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41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23779561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26" name="Picture 2" descr="https://antidrug.moj.gov.tw/Public/Images/201912/2241912191727cda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53052" cy="48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補充資料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42</a:t>
            </a:fld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430270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43</a:t>
            </a:fld>
            <a:endParaRPr kumimoji="0"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修法要</a:t>
            </a:r>
            <a:r>
              <a:rPr lang="zh-TW" altLang="en-US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點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09" y="1700808"/>
            <a:ext cx="737711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71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44</a:t>
            </a:fld>
            <a:endParaRPr kumimoji="0"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修法要</a:t>
            </a:r>
            <a:r>
              <a:rPr lang="zh-TW" altLang="en-US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點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1700809"/>
            <a:ext cx="7646764" cy="450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213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QERUSEhQVFRAUGBcZFxcWGBoUHhoUFhohHRUdFRseJyceFxkjHhYYITAgJScpLC8vFR4xNTAqNSYrLCkBCQoKDgwOGg8PGiwlHyQ1Ly01KSk1Mi8vNSw1KjEsKS8tLDQvKiwsNTIsKjUsKjUvKi4sKTQsLSkvKSwsLiwqNf/AABEIAKYBMAMBIgACEQEDEQH/xAAcAAEAAgMBAQEAAAAAAAAAAAAAAwYEBQcCAQj/xABJEAACAQIDAwkGAwQGCQUBAAABAgMAEQQSIQUGMQcTFCIyQVFhkRVScoGx0SNCcTNzk6EXJWKCwdIWNUNTVFWSwvBEY4OisiT/xAAaAQEAAwEBAQAAAAAAAAAAAAAAAgMEAQUG/8QANREAAgEDAwEFBgUDBQAAAAAAAAECAxEhBBIxQRNRYXGBFDKRobHBBSPR4fAiQnIVJDRSYv/aAAwDAQACEQMRAD8A7RhsMuReqvZHcPCpOip7q+gphewvwj6VLQEXRU91fQU6Knur6CpaUBF0VPdX0FOip7q+gqWlARdFT3V9BToqe6voKlpQEXRU91fQU6Knur6CvmLxiQo0kjBI0BZmY2AUakk+FeNn7SixEYlhkSWJuDowcG2hsRpoaAk6Knur6CnRU91fQVLWDtvbEeDgeeW+SMXNtSSTZQPMkgfOuN2ySjFyajHlmT0VPdX0FOip7q+grmJ5dF/4Q/xR/kr1Fy35iFXBsWOgAluSfIZNap9op956f+j63/p81+p0zoqe6voKdFT3V9BXOcZywvCQJtnyx34Z3KXHlmQXq+bC21HjIExEV8jjgeIINmB8wQRU41IydkzLX0VehFTqRsn1w/pcyuip7q+gp0VPdX0FS0qwyEXRU91fQU6Knur6CpaUBF0VPdX0FOip7q+gqWlARdFT3V9BToqe6voKxItvwPiXwiyocVGuZogesqmxBI8Ouv8A1CthQEXRU91fQU6Knur6Cpa+XoCPoqe6voKdFT3V9BWHh94sNIkkiTxNHDfnXV1KpYZjmYGwsNan2btSLExrNBIskTXyuhzA2Njr5EEfKgJeip7q+gp0VPdX0FS3pegIuip7q+gp0VPdX0FY2zduQYnPzE0cvNnK+Rg2VvBrcDofSs6gIuip7q+gp0VPdX0FS0oCLoqe6voKdFT3V9BUtKAi6Knur6Co8ThlyN1V7J7h4Vk1Fiuw3wn6UAwvYX4R9KlqLC9hfhH0qWgFKUoBSlKAVrd4tlvicNJDFM2HkcALKl8yG4NxYqe63Eca2Va/b+Injw0rYWMS4kIebQkKC/dcnTztcXta4vegPzvv5gp8Pi02bJtiedHy9IMzOscQJDLnBds5AGa3w2uTpmQphcMgij3nnSNBZUihxGUD+yFfKONaHC7Bxse0gs0eHmxssRndMZbKDJr+JmKjnOBt3Xt3VdYIdpx9jBbDX4RAP++gLDyYbMM0/Sottz46GLMrwyLKgu6kKWDuf1By/l8q3/K8f6tb95H9aqHIS0nTdqiURrIXjLrFbIHzy3EdrjLcm1jVu5X/APVrfvI/rVdX3Gbfw/8A5VP/ACX1K/u3yNI8KyYqSQSOA2SPKuUHUBiQbt48Pnxq47qbhYfZxdo8zyN+eSxZV91bAADx8fkKzN0tvpjcLHMhF7AOPdkA6wP1HkQa3NRp0oJJxRbq9dqpylTqyfOUanerYqYvCywuAbqSpP5XAurDwIP8rjvqu8jx/q4fvJP8K32+O1xhcFPKTYhCq+bv1U/mQfka0PI9/q4fvZP8K47dqvIlDf7BO/G5W87O/wBi8UvSqLvhuRj8Xiedw205cLFlUc0ue2YXudGA1v4d1Xnll5vS9cq/ot2t/wA8n9JP89P6Ldrf88n9JP8APQHVH4GvzBu/vJIuGD4na2NgV5ZAqRK0xORUzEyFwV7YFrEaedfo3drZkuGwscOImOImQMGla93uxIvck6Agce6uY4V48Nt+PZWDWKLAoueeNlWTNMyZjlaTM4JHMiynuJtQFIixuyecMz7S2qcQws0oAViNNC1yxGg0v3CtrsreB8PjNnyYDaGMxOGxWIMLxYok2CtGG0uRqJtCACCtZW0cZLhd5cacLgVxbczGOZAChVMcBLgWI0IA4fnq77qY6fGYpRjNjR4ZYlLxzMFYrICLBDlBUm5Nwfy0BkctmLaPY05VirFoQCpKn9qp0I8garGx+TnakmHhddtTIrxxsqWc5QyghR19bXt8q3XL/Ll2Qw96aIfzJ/7ape/vJZh8Bsrpiy4h8UvM2Z3BAzFQQoAFgL6a6WoDTQbj4qDakuxzjmiXFJmzhWyz3UmzJmH/ALg4nVfOujcjmyFwr4mCPaIxSQnI0IRoxFJmOZhckMGIIzDQ241W+WDTA7L2isuTHKsQVh2mDRhyw+Bhfw/FPjV45F9gRYXZcTowd8SOdkcd7HQL/cAy28Q3jQFb5ZcFjsIsu0IdozRwlolXDpmULdQpIYNbUqW7P5qztnbB2xhsGZYdoJiJJxE5OKVrQxBGZymr3Yll/L+Wsnl+/wBUN+9i+prW7e5UsGdkTwYeYPiEwscdgCBmlAjbITbMVzEm1xQHPt08Jj49lYvaeHxjQKkvWiVb84wyXYtwAHO8LHsmv0FudtdsXgMNiHtzksSM9tBnI61h3C99KoB2H0TdJ42FnbDmVvilYOAfMBlH92rVySn+p8H+7P8A+2oC3UpSgFKUoBUWK7DfCfpUtRYrsN8J+lAML2F+EfSpaiwvYX4R9KloBSlKAUpSgFKUoDkW8fJ/7Q3hJxMErYE4dfxBmRecVdBnHf5Vq96+TTD4ScJh9jz4uEoG5xMU6WYkgqVseFgfnXcaUBy3kR3RnwZxk00DYZJ3TmonbMyxoXNieJtnAubE5SbVYuVfCtJs2XKL5GRjb3Q2p+V7/oDVwr4ygix1B7qjKO6LRdQq9jVjU7mmfmjd/eWfASc5A9ie0p1VgO5h3/rxF9DXUti8tGHkAGJjeJ+9lHOL/LrD9LH9atx3OwR/9Jh/4Sfavn+huC/4TD/wk+1ZadGpDiR7ur/EdFqs1KTv3pq5yLlL34GPkWKEnosWoNiM7katY6gAGwv4k99dE5JcKybNQsLZ3dhf3SbA/O1/St0NzsF/wmH/AISfatsigCwsANLDuHdVkKUlNzkzLqtfSnpo6ajBpJ3uz1SlK0HjClKUB8Y6ePlXFdg8j77SfG4naqSwYiWYmII63QakkdpXXrKo/dnhXa6UBxSPkl2rs3ENitn4yOaQpkPPCztHpZTmzqbZF1zL2Rwrd7N3s2+ksceJ2bEyMyqZI2sAGNizZWcWF78BwrqFKA59y27AxGN2ekWFiaVxOjMFIBCBHBOpF9WX1rTcoGyNtbQWXAphsN0IyLzcokCtzaNdCwLnXhey9xsK61SgOTJyZz43aP8AWCj2dhMOsOHUMCJOpkzaaq1wXNwCDzY6wF623JBu/jdnx4jCYpP/AOdJWOHfMDmBJDWUElUNgwvbVmrodKAo+83JLhto4zpWJkmZcqgQq+VLroT3kXFtFy8POq7vdyYc5icDhMJhEi2Yr85iJFK3Yi/VckmRiFDAE3F5fKutUoDkO+eP23iocRgfZqGKUsiSo4/Zh+qbFrC4A42teuh7k7GbB7Pw2HktzkUSh7G4z8Wse/Umt3SgFKUoBSlKAVFiuw3wn6VLUWK7DfCfpQDC9hfhH0qWosL2F+EfSpaAUpSgFKUoBSlKAUpSgNXvJNMuHY4cMZSUHUAZlQsBIyK1gzBbkA99qo2zd65YubkXnn56V4khll54y2QlXRiBzeWTKjEXTrNbs1d958DLPhzHDlJZkzqzGPPFm/ETOASuYaXtwJqrjcyeTFJMVGHIuCyTifLFkZRHFE0IRV6wHha/eb1XK98HqaSVJU2qluv0x4/BY82Q4HeKSN/w8QZ5MREuTOSUOIbENGzRJxEKhWawt1UBOtaXCbblbEpiY+bGInnxEYYq+VlEEPMaZgwViQQCxAMt9as8e5mImYDEyhUhSRI2hyKziRmzF/wxzYMbBbL33Isaw9j7rSztbExNEtpS5ASMLIyQpGMMAzmydHDBzbgNKi0zZCpQjuePH527r9PXBjYvbD4ppJUlkRWHVAxDQiO2D52wQMM7CQEMLEgA30Gmt9oiGPpkMic+rHpDjExyFgxVlVxzYEpZYnCqMuWx11qxS7i4hHlELwlJWd+dmzNIJJYjHIQqBVBOZmuD32tUOF3cxckjYecztAzpzjc6wjaGNHU5CZGkJlLoWSwAynU6UszsatBLDVlbHh1Xj+qLTtDeQQypEYyWk1Trxrf9czAjUhR4k6Xr0+8QErRCKQssixnWMauuZTqwOW19bflNZM2xonNyi94YWFnBTJZ/eGU21qKLYCK5cFgWl51gAgBfIEF7LcgAX43vxJq4+eMWHe+J5khVXvIzqrHKoPNkhiLkMwuBqAeJ8DWT7eAco8UqdV2BIRrqguxsjMwGoGo4kDvpFu3CsgkGfnAXa+du1IQWOXs8Rwtbyrxgd21gvzUkqhgc1yj3NiLlnUsbElgL5QSdLG1AYsW+sJikkZZI+aQuVdct0UKWKk6G3OKLX/MPGotn7+xSxyOY5IxFzYYPkGsui2Oa3HTjU0O5UCCVULosysrhcgzZwA5Jy5rkDhewubAaWlwm6EEWYJnCOYyylswJiN11N246kXt/OgMV9+YxA8/NSlEbLoYzfjYizEAdXvt2l43r1/pxFzAm5uTrZ7J1ASYwL6lgvFgAL3JNqkXcrD5GjbnHRmDkM50fIUJFrWurEHu4WtYW9YXc6GOMIGkNixzFhfM7KxJsALjm0tpplHfrQHufehUjD81KbpI1l5tj+EwUg5XIuSwta/HW2tYO2eUCHDFA0crBxe4CiwGe4IYg3BjYWrL/AND4QkaAyDmf2RzZsijsqoYFcq5UtcEnILk6384/crDzoqyBiVXJmvqVvc30tc3bUAdo2tQEW0N+YoXaMxys65cwUKbZlDDv1OtgOJINWStBjNysPK+ds+bqntX7AAS1wbWsPTwJB34oBSlKAUpSgFKUoBSlKAVFiuw3wn6VLUWK7DfCfpQDC9hfhH0qWosL2F+EfSpaAUpSgFKVhbbxpgw00w4xxyOP1VSR9K43Y7GLk0kaLbvKVg8HIYndnkXRhGubKfBjcC/kDpW42DvFBjo+cw75lBsRYgqfBgdRVN5HNlr0WTEOA00sjAsdTlW2lz4sWJ8dPCsTYcYwW8E2HjGWGdCco0AOQSaDusQ4HgGqhVJYk+GezV0dC9SlC+6Cvd8O3vYtjwyXreDefD4BA+IfLmvlUAszEccoHh48NRWq2Jyl4LFyCJHZJGNlEi5cxPAA6i57gTrVc35gEW18LisUhbAhQpbKWVXGa2YfEyt5277Vj8o+Og2gcPDgbT4zPcNEL5Y7HtMNAMxU+WUnTv5KrJN+HTvJUNDSnGCak9yb3LiPOHjp1yjqbuFBJIAAuSdAAON6ps/K5gFkyZ5GANs6oSv3I/QV85VdoNDsxlv1pWSMkaXBuz+oQj51n7r7tQjZsUDRqVliUyaDrNIt2JPiCdD3WHhU5Sk5bYmWlRowo9tWTd3ZJO3HL4fob/BY1Jo1liYPG4urDUEVpt49+sLgGCTOTIRfIgzNbxPcPmarHI3imVMVhWNxBICP72ZWt5Xjv8zWNyaRLjMfjcZIAzhwEvrlDluHgQqKo8r1HtXJRty/4y16GFKpVdS7jC3GG7+75eJdN298sNtAHmH666sjDKwHjbvHmL8a3lcw3qhGC23g54gFE5VZANASzZHJHmHX5reun1ZTk3dPlGXV0IU9k6d9slfPTNmiPEThFZ27Kgse/QC5+lVH+lvZ/wDvX/hP9quDoCCCAQdCDrcHjetHtTZOBw0LzSYbDiONSx/Bj7u4acTwHma7Pd0t6kNP2LdqkZNvja0vszE2dyl4LESpDHIxkkIVQY3Gp4akaVPtvf8AwmDl5md2WQAGwRm0bhqBaq1ybbvieR9pyxIhdiMPGihVRBoWAAAv+UHyY99XnF7Dw8rZ5YIXfhmeNGNhw1IvUIOco3x+xp1FPS0a+y0mks5XvedunHBW/wClvZ/+9f8AhP8AarPsvakeJhWeIkxuLqSCugNuB4cDXN94dmQ4/aKbOw0MUcUXXxMkcaKdOKhgNLXA+JtezVn39lGD2VKsICKFWJQulldgpt/dJqMZyy3wiytpaLdOFK6lO2G07J8dFzz5EON5WcBFIY87vY2LImZb+RuMw8wDVo2btOPExrLC4eNuDD+d+8EeB1qt8n+wIk2ZErRq3PpnkuAc2fUZvEBSB8q0XJS5gxWOwVyUikJW/wDZYoT8wE9K7Gcrrd1OVtNQlCp2N70+/qr2vwrZOl1HiMQsas7sFRQSzE2AA4knuFSVV+UrZ8s+zpUhBZ7oxVdSyqwLADvOl7d9qtk7Js86hBVKkYN2TaVzCflewAfLmkK3tnEZy/5v5VbsFjUmjWSJg8bi6suoIrn+yt59mpsoQuUBEWWSEr12ly2bS1yS2ubzvcW02PJJs2aDAfjKy55GdFbQhCqi9jwuQT8799UwqNtJtPyPS1WkpwpynGMouLt/V18VhevKNlvDyg4TAvzcrlpdLpGuYi/DNwAPle9ZO7m+WGx9+Ye7qLlGGVgPG3ePMX41Rt2Z4sBtPGdPtHLIxaGWQdUqWYtlbgLgp/0keVSbPCYvby4jBLfDxoeelUEIzlWBseBJzIPPKT3Xriqyv62t1LZ6GioySTxHdv8A7W7cceize50Dbm3IsFEZp2KxggXALG7cLAa1Xf6W9n/7x/4T/atTy1Ysczh4CbCSUsT4Kgtc+X4l/lTC74bELiPmYwvASNhlynuBJtmH6kDzpKo9ziml5kKGig6EasoTk3f3eiXoy/7N2imIiSaMkxyDMpII0/Q8KyaiwsaKiiMKIwBlCABcvdltpb9KlrQjyJWu7cClKV0iKixXYb4T9KlqLFdhvhP0oBhewvwj6VLUWF7C/CPpUtAKUpQCtXvRhzJgsSi6s0MoH6lDatpSuNXViUJbZKS6FF5HJw2z7DiksgPzsw/k1axBzu8xK6iKPrfwbfWQCsxtwcZg5pH2ZiUiilN2jkFwp7svVYG1zY2BtprW33L3K6CZJpZOexc3bfuAJuQt9Tc6k99hoLVmUZNRi1we5UrUYyq14zT3ppRzdX5v0x55K5tkHaO2+hTswwkKhuaDFRIcgbW3E3YfJTa1ya9coO68OAgXGYK+GnidBeMkZlY2sRwPcfMA3vW83t3EOJmTF4aXmMZHazWuGA4ZrcDY2vrcaEGtXNuFjsc6DaOLRoEN+bhFsx8+qoBt362ubWvXJQeVa7fUnR1FP8qSqbYxVpQzl9cWs7+JDyjztitiwTkWJMEjAd2dCD8ruKuu7M4fBYdwdDDEf/oL1NtDY0U+HbDOv4LJksNLAdnL4EWBH6CqJHuHtOGJsJDjYxgzcdZSHCN2gOqSL3OgbvPC9WNSjLda+DJGVKvQ7JyUbSbV78PyvlWPHI915cdMOw8iWPzdj/Jh6185HRzcuOhbR0ddPhLqfQgetXXdbdqPZ+HWCMltSzsRYs54m3dwAA8AOPGq/tvcWcYs43Z86wzOLSK4urX4ngeNgSCOIvcVBU5RUX3fcvnq6VedaF7KdrN/+eL+ZquUT8Tauzol1YMjHyUyjX0jPpW63vn2qJwMAitBkW5PN/tLnN2iDwy183Z3GljxRx2OmE+KtZcosqaWuNBra4AAAFzxJq6VOMG7t4uUVtVCm6cIJTUFbKxdu7twVvcuXHskntBQr5hktk7NtewT3241X+VrGNJ0bARnrYmQZv0BCpfyzNf/AOOuiVVNqbnvPtSDGl05mFQMhvmuM5BHdxceldnF7NqK9LXh7R200lZNpLi9sfMsmBwawxpEgskahVH9lRYfSoNt7SGGw8s54RozW8SBoPmbD51nVpd8NivjcHJh42VGky6te1lcMeGuoFvnVkrpYMVLbKou0eG1d+F8lc5ItmkYaTFyazYqRiWPEqpI/m5c+lZ3KtAW2ZKR+Vo2+QcA/Wt7u3snomFhgJBMaAEjgW4sR8yay8bg1mjeKQZo3Uqw8VYWNQUPy9vga56r/edv0Ur+iePkajcScPs7CkcBEq/NOqf5qaqHJuOc2ptGZdUzsAfjlYj+SVNBuJtLCq8GDxqDCsTbOCHUNxy2U2PmCNdbCrTudummzoOaU53Y5pHItmbhoO5QOA/XxquKlJxurWNVWdGlCq4TUt/CV8K93fHoVCTFbwXNo0tc2/YcO781Z3KHt3E4bZcNyUxMvNpKy2BVubLSBSOBJW1x3XtV/rV7ybvx46BoJb2NiGHFXHBh/wCcCam6bUXZv1KKetpyqwc6cUk87V9c5NBgeTLBHDKjx55GUFpsxzl2FywN9NTcDh43rC5KNsyyJiYJXMowzgI5NyVOYWv3jqXHxW8Kii3P2tFH0aPHR9GAyhipDhPBTlJGnDradxFWjdDdOPZ0HNISzMczuRYs3Dh3Adw+9QjF7k0rWL69WKozjOpvcmrc4zl5WLrFkUjcLZqbXkxGLx34zBwqRsTlQEX0Xw4ADyJ1Ote9p4cbI2rhVwhKwYoqskNyV1cISAeHaBHgVPcbVssTyf4nDYh59mYhYRLq8UguvG+mjAi5Nha4ubGsjYO4UvShjdoTifEL2FUWVbcDwHC5sAAATfU1BQlZK2e80z1NLdKp2n9DjZU891krWsrPNza7w4fZ808MeL5tsRpzSOWuczadUGzAlbWOhtao9/8AZcMmzp86r+HGzRmwGV1F1ynuubD52pvpuUu0FRlcxYmI3jkHd32a1ja4BBGoPzB0GK3J2njAIcZjY+jAgsI16zW4X6qg/MkX1satnfK28/zJi0/Z2pz7W23lO+M/22XU23JTO77Niz3OVpFUn3Axt8hqPlVvrG2bs5MPEkMQyxxgKo8h4+JPEnzrJq2C2xSZg1FRVaspxVk22KUpUigVFiuw3wn6VLUWK7DfCfpQDC9hfhH0qWosL2F+EfSpaAUpSgFKUoBSlKAUpSgFKUoBSlKAUpSgFKUoBSlKAVUNtYSY4SJY45DOrsXsSCZLNma/usxuDwsRw0FW+lAc0TYuMXDJDkmMiyTKDnPBlQKS3hctrfghsdRWQuyMUMLCp568aYhSFLZswkAhYspzEkBba2GrG6i1dDpQGvwGGlSKNcwDK3Xz5pcy3NwpLXW+hBJaw0INU/evY+MbFTSwq7RvGI9GtwXMSoDA8brw1uRbvroFKA53tXY+L6XLIiSGCVozbNqFjKAgANe5zP6X0teshdmYgY0yhZjGcSb2tpGQgDXZVYrnQjKLgKzm5Bu98pQGDgIyJJjYhC4yg97ZRnZfBSbfqVY99znUpQClKUApSlAKUpQCosV2G+E/SpaixXYb4T9KAYXsL8I+lS1Fhewvwj6VLQClKUApSlAKUpQClKUApSlAVnbu0n50orFVW3A2ubXN/Wqy29EgmEZe15BHl5xuc14Pkt2Cba34G/lVw2vsNpHzpbW1wdNRppWo/wBDnz57a3zAc4xUNa2YJfKD528+NfEanT6t6io5Rk072tf0PVpzp7FZo0EO+ErFgC2iysBnkH7I2NyQFYHjdC1rd/GpNmbxYmUsCGGTS95VzNkVhbMoC3zjQm/frW3XcU8CgK2ICs7OoB4hVYlVFtNBw04aV4h5PlQsViiGe9+A0KhCBYaAgfzNQenr2aVOfz/XuJKcO9Gnm3smUOM3XVolvmkt+IxU6PzZNsp1Bsb8dCKkwO8k7s6ksxVFYBGyklmK2P4jgDQG5I79DW3G4zXBIzEEG7yNJfKDlBLXOUZybeOte8PudIkjSC12AFrqAoBJAWyjvY8bmuS0+o2tRpz+fh+4U4Xy0aabeaURwPnymYAnMZHC9TNYZbE+F9Kgn3umWHnA2ZueEfaZARcXPWNxoTx8L8K377lyEIFOTmuwUYXAy5bdYG4sahl3AZwAxYkOZM3OWPOG1mOUAG1tBa3iDXYaavjdTn8+9/a3UOcO9Gqwu887xs5YqBkKk86BZ2II8Wt1esunW8q94LeLEOrsxPULiw54XKOV0bKQw6pPVBPCs6Pk6ZVZQzWfLfrrcZCWAWyiwub24VPBuRKilQ72Ob/aDQs2ZiOroSSfU0nptRnbCfPjwFUh1aNPgd58RKXbhCqBweclzEFbqQGVbqcrC9h3cax9l75zyypGc3X4nM6W6pY5b3z2CkHs2JH61vE5PStsoIyoU/as11KlRctckqGa3hmNecLydmJldbgobr1xYaBSLAWIKqqm9z1RrfWp+z1bS/Lnxjnn4+pzfHGUV6PfuYsBmFjkNs5v15Clu3xFr8PkKvOw9ovzoRmLK1xqb2IFxb0rUnk/aygaBRGujL1ljOZQ11PebkixqwbI2G0b53I0vYDXU+NWUaGp9opypxlFJ5vfjH7kZzp7Gm0zeUpSvszyxSlKAUpSgFKUoBSlKAVFiuw3wn6VLUWK7DfCfpQDC9hfhH0qWosL2F+EfSpaAUpSgFKUoBSlKAUpSgFK8vIF4m1QjEHRiAFNv1APC9Qc0nZnbGRSvisCLjUV9qZwUpSgFKUoBXiWUIpZiFVQSSTYADUknuFaLfPetMBh2fNH0gj8ON2tm1F9BrYC/h4XFaneLeZ5sGFw+G6U88N5BGS0aKwswzLYs18wCgg9W+ml4SmldGqlpak9srYbtfjz5Lbs/aUWIQSQuskZuMym4uOI/WsmuR8lm9LQwyRGJeYjbNK6k51D6c46HtRrlAJWxUAGx1NdNx+8GGw7BZsRDE5FwskiISpuAQGINtDr5GuU5743Ja3SvTVXDp0M+larYO9OGxwY4aVZAmXNa4tmF1vfx1+YI4g1l4/asOHAM0scQJsDI6oCfLMRerDGZVK1Wxt6cLjGdcPMkjR9oKeHWK3HiLqdRpw8Reba224sKoaZiqsbA5XbXwOUG3zoDPpWl2LvjhcYQuHkLkjN+zkXQeJZQBXibffBplzTABhmvlewTrWZzayIcjWZrA6WvcUBvaUpQClKUApSlAKUpQCosV2G+E/SpaixXYb4T9KAYXsL8I+lS1Fhewvwj6VLQClKUApSlAKUpQClKUBgxy3NwbkEr+l7EfThSMnnCNb2W7ENY2JzW9frXzFYcqSyrmB1IBsdP8axlxrFiObkvYa3Ov66aCvJnV7OSjU5v3POOheo3V0ZiTdde4tc29B/h/Oue7y7bxUVljkxKt0vrhGw06rY86yByyOqiFGkyOLBWsSFtboWDw5vmYWa1gPAf+d1ah9wMIWVyJsymQgjETp1pmLSk5XF2YtYk9wUcABW6hu23l1KpWvgq+/O350wuCKdI52VrNkdY5ChIBISJmQsbrlPWUF1Futp83G3knmxOISTEtKqpK6qrYU9YkM3VzM0aqJEVBndNesVIKi4Dc+ARQRDOEwxBi61yFVgyJmNyUVlQhb/AOyS97V62fulDA+dTIWKOl3cv+1IaVjfUu5RLsb9gAWAtWgicxw282LlXKk+IkZutZZsK5aUwYh8qGK7pGzQx5Rw0ce7XXdkPfDxESc6DGhEh/PdR1/73H51ooeTrCrk62IYIqKM08jdWNJEWxJzJpM+ilRwtarJh8OsaKiKFRAFVRoAqiwAHcABQHOttYFItvYZ5bMJUcgvqokXOIwBwAUZPmb8TW3h3zf8M9WSNpDeSON7NHkJAWxYK5YEjM18gUkda4z99N2+lxo6352Fsyle1lNs2T+0CFceJjA4E1l7MxkgiIlh/GUXvGOpLpoyH8hb3XsRfvAvVCi1J/E9SdaFSlBtXaW23q7NfH5HO93gF2/JzY/AnM6nTQ/hiRwR8RXTzqwb77NxDTQ9GbELFBGhIjQOLnEwhQtwS7ZEdiNbCMX0c3zt2d3GTEGeSxZFkBIGjYid8+IZf7C2SNT/AGW8K221YcWWbmHQIVFgwuQ9zc8OFiP+mu0o7Uyv8QrKrONuiS+HX4FO2FhMb0PEwxpiI5w6c0ZLRBYS5yrHqULCMB3K6ZpsvFLCDaeycdLh4RIk7YmKLGtnV7MHJRIbsva0LPkFyQnAnSrvB0tlOfIhzta1riPgpPEX7/lUSxY8suZoQoKXyg9YFRzt7+BLZeHBb94q488rW7WFxKnGqIZ4mfnHw9wiKqSyNKl2uVMpeZww1KrAoI1Gb5vNsrGT4XWN5WinaZVbIXCFGsqhbCSwmZba9g2v1atWC6bdTLzOXXMq3vb8uU9xta/+FQzHHhD+wY5T2QQc1joLm1vA+Nr6XoCj7j7s4nCS4gvDmjiw8kI6pBdiA9kHVMguuXQ210NaaXcvFDLGMMfzggxWDxhZHIBR8i2L2UEoSWjUNlVsnVnmxjTMqrGsQKWZtdCOvwOtvlrbzt8n6dZSnMZ8ozKxbLn4nKwGbvy38ibDhQG6Q6CvVfF4a8a+0ApSlAKUpQClKUAqLFdhvhP0qWosV2G+E/SgMKDaqhVFm0A7h4frU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ntdPBvQfelKAe108G9B96e108G9B96UoB7XTwb0H3p7XTwb0H3pSgHtdPBvQfeo59qqVYWbUHuHh+tKUB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8574831" y="1556792"/>
            <a:ext cx="461665" cy="5325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:</a:t>
            </a:r>
            <a:r>
              <a:rPr lang="zh-TW" altLang="en-US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毒品大本營</a:t>
            </a:r>
            <a:endParaRPr lang="zh-TW" altLang="en-US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45</a:t>
            </a:fld>
            <a:endParaRPr kumimoji="0" lang="zh-TW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7302" y="4445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kern="1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修法要</a:t>
            </a:r>
            <a:r>
              <a:rPr lang="zh-TW" altLang="en-US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點</a:t>
            </a:r>
            <a:endParaRPr lang="zh-TW" altLang="zh-TW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772816"/>
            <a:ext cx="7323584" cy="438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80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844824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行動一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愛己利人</a:t>
            </a:r>
            <a:endParaRPr lang="zh-TW" altLang="zh-TW" sz="4800" kern="1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行動二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4800" b="1" kern="100" dirty="0">
                <a:latin typeface="+mj-ea"/>
                <a:ea typeface="+mj-ea"/>
                <a:cs typeface="Times New Roman" panose="02020603050405020304" pitchFamily="18" charset="0"/>
              </a:rPr>
              <a:t>迎向健康</a:t>
            </a:r>
            <a:endParaRPr lang="zh-TW" altLang="zh-TW" sz="4800" kern="1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行動三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 </a:t>
            </a:r>
            <a:r>
              <a:rPr lang="zh-TW" altLang="en-US" sz="4800" b="1" kern="100" dirty="0">
                <a:latin typeface="+mj-ea"/>
                <a:ea typeface="+mj-ea"/>
                <a:cs typeface="Times New Roman" panose="02020603050405020304" pitchFamily="18" charset="0"/>
              </a:rPr>
              <a:t>勇敢說不</a:t>
            </a:r>
            <a:endParaRPr lang="zh-TW" altLang="zh-TW" sz="4800" kern="1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行動四</a:t>
            </a:r>
            <a:r>
              <a:rPr lang="zh-TW" altLang="en-US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 </a:t>
            </a:r>
            <a:r>
              <a:rPr lang="zh-TW" altLang="zh-TW" sz="48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4800" b="1" kern="100" dirty="0">
                <a:latin typeface="+mj-ea"/>
                <a:ea typeface="+mj-ea"/>
                <a:cs typeface="Times New Roman" panose="02020603050405020304" pitchFamily="18" charset="0"/>
              </a:rPr>
              <a:t>關懷協助</a:t>
            </a:r>
            <a:endParaRPr lang="zh-TW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14400"/>
          </a:xfrm>
        </p:spPr>
        <p:txBody>
          <a:bodyPr>
            <a:noAutofit/>
          </a:bodyPr>
          <a:lstStyle/>
          <a:p>
            <a:r>
              <a:rPr lang="zh-TW" altLang="en-US" sz="6000" b="1" dirty="0" smtClean="0"/>
              <a:t>全民反毒迎健康</a:t>
            </a:r>
            <a:endParaRPr lang="zh-TW" altLang="en-US" sz="6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altLang="zh-TW" smtClean="0"/>
              <a:pPr/>
              <a:t>4</a:t>
            </a:fld>
            <a:endParaRPr kumimoji="0" lang="zh-TW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 2"/>
          <p:cNvSpPr txBox="1"/>
          <p:nvPr/>
        </p:nvSpPr>
        <p:spPr>
          <a:xfrm>
            <a:off x="251520" y="315764"/>
            <a:ext cx="813816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50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562" y="6404292"/>
            <a:ext cx="19023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51" name="(1) 建立健康與規律的生活作息"/>
          <p:cNvSpPr txBox="1"/>
          <p:nvPr/>
        </p:nvSpPr>
        <p:spPr>
          <a:xfrm>
            <a:off x="536691" y="2259329"/>
            <a:ext cx="56194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>
                <a:sym typeface="Helvetica Neue"/>
              </a:rPr>
              <a:t>(1) </a:t>
            </a:r>
            <a:r>
              <a:rPr dirty="0"/>
              <a:t>建立健康與規律的生活作息</a:t>
            </a:r>
          </a:p>
        </p:txBody>
      </p:sp>
      <p:sp>
        <p:nvSpPr>
          <p:cNvPr id="353" name="文字"/>
          <p:cNvSpPr txBox="1"/>
          <p:nvPr/>
        </p:nvSpPr>
        <p:spPr>
          <a:xfrm>
            <a:off x="-1352550" y="-114301"/>
            <a:ext cx="127001" cy="6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355600">
              <a:defRPr sz="1200">
                <a:solidFill>
                  <a:srgbClr val="E4AF0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800">
              <a:solidFill>
                <a:srgbClr val="000000"/>
              </a:solidFill>
            </a:endParaRPr>
          </a:p>
        </p:txBody>
      </p:sp>
      <p:sp>
        <p:nvSpPr>
          <p:cNvPr id="355" name="文字"/>
          <p:cNvSpPr txBox="1"/>
          <p:nvPr/>
        </p:nvSpPr>
        <p:spPr>
          <a:xfrm>
            <a:off x="3105149" y="488950"/>
            <a:ext cx="127001" cy="64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355600">
              <a:defRPr sz="1200">
                <a:solidFill>
                  <a:srgbClr val="E4AF0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800">
              <a:solidFill>
                <a:srgbClr val="000000"/>
              </a:solidFill>
            </a:endParaRPr>
          </a:p>
        </p:txBody>
      </p:sp>
      <p:sp>
        <p:nvSpPr>
          <p:cNvPr id="357" name="建立規律生活作息與時間管理："/>
          <p:cNvSpPr txBox="1"/>
          <p:nvPr/>
        </p:nvSpPr>
        <p:spPr>
          <a:xfrm>
            <a:off x="11430" y="1643146"/>
            <a:ext cx="770980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lang="en-US" altLang="zh-TW" dirty="0" smtClean="0"/>
              <a:t>1.</a:t>
            </a:r>
            <a:r>
              <a:rPr dirty="0" smtClean="0"/>
              <a:t>建立規律生活作息與時間管理</a:t>
            </a:r>
            <a:r>
              <a:rPr dirty="0"/>
              <a:t>：</a:t>
            </a:r>
          </a:p>
        </p:txBody>
      </p:sp>
      <p:pic>
        <p:nvPicPr>
          <p:cNvPr id="11" name="time-2798567_1920.jpg" descr="time-279856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914" y="4077072"/>
            <a:ext cx="3188769" cy="21258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該圖片由Gerd Altmann在Pixabay上發布"/>
          <p:cNvSpPr txBox="1"/>
          <p:nvPr/>
        </p:nvSpPr>
        <p:spPr>
          <a:xfrm>
            <a:off x="459762" y="6381328"/>
            <a:ext cx="2839676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 u="sng">
                <a:solidFill>
                  <a:srgbClr val="191B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none" dirty="0"/>
              <a:t>該圖片由</a:t>
            </a:r>
            <a:r>
              <a:rPr dirty="0">
                <a:hlinkClick r:id="rId3"/>
              </a:rPr>
              <a:t>Gerd Altmann</a:t>
            </a:r>
            <a:r>
              <a:rPr u="none" dirty="0"/>
              <a:t>在</a:t>
            </a:r>
            <a:r>
              <a:rPr dirty="0">
                <a:hlinkClick r:id="rId4"/>
              </a:rPr>
              <a:t>Pixabay</a:t>
            </a:r>
            <a:r>
              <a:rPr u="none" dirty="0"/>
              <a:t>上發布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70" y="2794316"/>
            <a:ext cx="5486400" cy="406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6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0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502143" y="6404292"/>
            <a:ext cx="184657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61" name="建立規律生活作息與時間管理："/>
          <p:cNvSpPr txBox="1"/>
          <p:nvPr/>
        </p:nvSpPr>
        <p:spPr>
          <a:xfrm>
            <a:off x="246575" y="1484784"/>
            <a:ext cx="770980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lang="en-US" altLang="zh-TW" dirty="0" smtClean="0"/>
              <a:t>1.</a:t>
            </a:r>
            <a:r>
              <a:rPr dirty="0" smtClean="0"/>
              <a:t>建立規律生活作息與時間管理</a:t>
            </a:r>
            <a:r>
              <a:rPr dirty="0"/>
              <a:t>：</a:t>
            </a:r>
          </a:p>
        </p:txBody>
      </p:sp>
      <p:sp>
        <p:nvSpPr>
          <p:cNvPr id="362" name="(2) 培養健康的休閒與紓壓方式"/>
          <p:cNvSpPr txBox="1"/>
          <p:nvPr/>
        </p:nvSpPr>
        <p:spPr>
          <a:xfrm>
            <a:off x="727194" y="2124145"/>
            <a:ext cx="55729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zh-TW"/>
            </a:defPPr>
            <a:lvl1pPr defTabSz="355600">
              <a:defRPr sz="3200">
                <a:solidFill>
                  <a:srgbClr val="3333CC"/>
                </a:solidFill>
                <a:latin typeface="+mj-ea"/>
                <a:ea typeface="+mj-ea"/>
                <a:cs typeface="Helvetica Neue"/>
              </a:defRPr>
            </a:lvl1pPr>
          </a:lstStyle>
          <a:p>
            <a:r>
              <a:rPr dirty="0">
                <a:sym typeface="Helvetica Neue"/>
              </a:rPr>
              <a:t>(2) </a:t>
            </a:r>
            <a:r>
              <a:rPr dirty="0"/>
              <a:t>培養健康的休閒與紓壓方式</a:t>
            </a:r>
          </a:p>
        </p:txBody>
      </p:sp>
      <p:sp>
        <p:nvSpPr>
          <p:cNvPr id="363" name="文章出處 心煩嗎？做件你想不到的事 2004/01/01 · 作者 / 編輯部 · 出處 / 康健雜誌 第62期 https://www.commonhealth.com.tw/article/64192?from=search"/>
          <p:cNvSpPr txBox="1"/>
          <p:nvPr/>
        </p:nvSpPr>
        <p:spPr>
          <a:xfrm>
            <a:off x="121107" y="5980430"/>
            <a:ext cx="8901787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355600">
              <a:spcBef>
                <a:spcPts val="200"/>
              </a:spcBef>
              <a:defRPr sz="1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文章出處 心煩嗎？做件你想不到的事</a:t>
            </a:r>
            <a:r>
              <a:rPr b="0" dirty="0"/>
              <a:t> </a:t>
            </a:r>
            <a:r>
              <a:rPr dirty="0"/>
              <a:t>2004/01/01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·</a:t>
            </a:r>
            <a:r>
              <a:rPr dirty="0"/>
              <a:t>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作者</a:t>
            </a:r>
            <a:r>
              <a:rPr dirty="0"/>
              <a:t> /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編輯部</a:t>
            </a:r>
            <a:r>
              <a:rPr dirty="0"/>
              <a:t>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·</a:t>
            </a:r>
            <a:r>
              <a:rPr dirty="0"/>
              <a:t>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出處</a:t>
            </a:r>
            <a:r>
              <a:rPr dirty="0"/>
              <a:t> / 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康健雜誌</a:t>
            </a:r>
            <a:r>
              <a:rPr dirty="0"/>
              <a:t> 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第</a:t>
            </a:r>
            <a:r>
              <a:rPr dirty="0"/>
              <a:t>62</a:t>
            </a:r>
            <a: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  <a:t>期</a:t>
            </a:r>
            <a:br>
              <a:rPr b="0" dirty="0">
                <a:latin typeface="PingFang TC Semibold"/>
                <a:ea typeface="PingFang TC Semibold"/>
                <a:cs typeface="PingFang TC Semibold"/>
                <a:sym typeface="PingFang TC Semibold"/>
              </a:rPr>
            </a:b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https://www.commonhealth.com.tw/article/64192?from=search</a:t>
            </a:r>
          </a:p>
        </p:txBody>
      </p:sp>
      <p:sp>
        <p:nvSpPr>
          <p:cNvPr id="364" name="心情不平靜嗎？專家研究發現有個好方法，可以讓你的心靜下來，放鬆你的情緒，這個方法就是專心的去做件家事。…"/>
          <p:cNvSpPr txBox="1"/>
          <p:nvPr/>
        </p:nvSpPr>
        <p:spPr>
          <a:xfrm>
            <a:off x="42722" y="2862580"/>
            <a:ext cx="9213411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4098" name="Picture 2" descr="C:\Users\femh87421\Documents\Downloads\dish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4121654" cy="31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156194" y="4045810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美國心理學家、也是</a:t>
            </a:r>
            <a:r>
              <a:rPr lang="en-US" altLang="zh-TW" dirty="0"/>
              <a:t>《</a:t>
            </a:r>
            <a:r>
              <a:rPr lang="en-US" altLang="zh-TW" dirty="0" err="1"/>
              <a:t>AWellOrderedHome</a:t>
            </a:r>
            <a:r>
              <a:rPr lang="en-US" altLang="zh-TW" dirty="0"/>
              <a:t>》</a:t>
            </a:r>
            <a:r>
              <a:rPr lang="zh-TW" altLang="en-US" dirty="0"/>
              <a:t>（井然有序的家）一書作者</a:t>
            </a:r>
            <a:r>
              <a:rPr lang="en-US" altLang="zh-TW" dirty="0"/>
              <a:t>Kendall-Tackett</a:t>
            </a:r>
            <a:r>
              <a:rPr lang="zh-TW" altLang="en-US" dirty="0"/>
              <a:t>博士就指出，</a:t>
            </a:r>
            <a:r>
              <a:rPr lang="zh-TW" altLang="en-US" dirty="0">
                <a:solidFill>
                  <a:srgbClr val="FF0000"/>
                </a:solidFill>
              </a:rPr>
              <a:t>「做家事的時候，會讓你的手保持忙碌，同時讓你的腦袋感到放鬆。」</a:t>
            </a:r>
          </a:p>
        </p:txBody>
      </p:sp>
    </p:spTree>
    <p:extLst>
      <p:ext uri="{BB962C8B-B14F-4D97-AF65-F5344CB8AC3E}">
        <p14:creationId xmlns:p14="http://schemas.microsoft.com/office/powerpoint/2010/main" val="10794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249668" y="2132856"/>
            <a:ext cx="792273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355600">
              <a:defRPr sz="3100">
                <a:solidFill>
                  <a:srgbClr val="D840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>
                <a:solidFill>
                  <a:srgbClr val="3333CC"/>
                </a:solidFill>
                <a:latin typeface="+mj-ea"/>
                <a:ea typeface="+mj-ea"/>
              </a:rPr>
              <a:t>    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sz="3200" dirty="0">
                <a:solidFill>
                  <a:srgbClr val="3333CC"/>
                </a:solidFill>
                <a:latin typeface="+mj-ea"/>
                <a:ea typeface="+mj-ea"/>
              </a:rPr>
              <a:t>1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)謙恭有禮</a:t>
            </a:r>
            <a:r>
              <a:rPr sz="3200" dirty="0">
                <a:solidFill>
                  <a:srgbClr val="3333CC"/>
                </a:solidFill>
                <a:latin typeface="+mj-ea"/>
                <a:ea typeface="+mj-ea"/>
              </a:rPr>
              <a:t>（謙受益 滿招損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）</a:t>
            </a:r>
            <a:endParaRPr sz="3200" dirty="0">
              <a:solidFill>
                <a:srgbClr val="3333CC"/>
              </a:solidFill>
              <a:latin typeface="+mj-ea"/>
              <a:ea typeface="+mj-ea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235064" y="1499632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355600">
              <a:defRPr sz="3900" b="1">
                <a:solidFill>
                  <a:srgbClr val="FF1F1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4000" dirty="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r>
              <a:rPr sz="4000" dirty="0" smtClean="0">
                <a:solidFill>
                  <a:schemeClr val="tx1"/>
                </a:solidFill>
                <a:latin typeface="+mj-ea"/>
                <a:ea typeface="+mj-ea"/>
              </a:rPr>
              <a:t>培養良好人際關係</a:t>
            </a:r>
            <a:r>
              <a:rPr sz="4000" dirty="0">
                <a:solidFill>
                  <a:schemeClr val="tx1"/>
                </a:solidFill>
                <a:latin typeface="+mj-ea"/>
                <a:ea typeface="+mj-ea"/>
              </a:rPr>
              <a:t>：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5690" y="2709320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86992" y="6372036"/>
            <a:ext cx="69854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</a:t>
            </a:r>
            <a:r>
              <a:rPr lang="en-US" altLang="zh-TW" dirty="0" smtClean="0"/>
              <a:t>www.youtube.com/watch?v=oUfN-q8o3I0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4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2"/>
          <p:cNvSpPr txBox="1"/>
          <p:nvPr/>
        </p:nvSpPr>
        <p:spPr>
          <a:xfrm>
            <a:off x="251520" y="315764"/>
            <a:ext cx="813816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9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5400" dirty="0"/>
              <a:t>行動一 愛己利人</a:t>
            </a:r>
          </a:p>
        </p:txBody>
      </p:sp>
      <p:sp>
        <p:nvSpPr>
          <p:cNvPr id="367" name="投影片編號版面配置區 1"/>
          <p:cNvSpPr txBox="1">
            <a:spLocks noGrp="1"/>
          </p:cNvSpPr>
          <p:nvPr>
            <p:ph type="sldNum" sz="quarter" idx="4294967295"/>
          </p:nvPr>
        </p:nvSpPr>
        <p:spPr>
          <a:xfrm>
            <a:off x="8496414" y="6404292"/>
            <a:ext cx="19038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68" name="(1) 謙恭有禮（謙受益 滿招損）…"/>
          <p:cNvSpPr txBox="1"/>
          <p:nvPr/>
        </p:nvSpPr>
        <p:spPr>
          <a:xfrm>
            <a:off x="70574" y="2204864"/>
            <a:ext cx="900285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355600">
              <a:defRPr sz="3100">
                <a:solidFill>
                  <a:srgbClr val="D840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      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(</a:t>
            </a:r>
            <a:r>
              <a:rPr sz="3200" dirty="0">
                <a:solidFill>
                  <a:srgbClr val="3333CC"/>
                </a:solidFill>
                <a:latin typeface="+mj-ea"/>
                <a:ea typeface="+mj-ea"/>
              </a:rPr>
              <a:t>2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)勇於認錯</a:t>
            </a:r>
            <a:r>
              <a:rPr sz="3200" dirty="0">
                <a:solidFill>
                  <a:srgbClr val="3333CC"/>
                </a:solidFill>
                <a:latin typeface="+mj-ea"/>
                <a:ea typeface="+mj-ea"/>
              </a:rPr>
              <a:t>（面對自己問題 直球對決</a:t>
            </a:r>
            <a:r>
              <a:rPr sz="3200" dirty="0" smtClean="0">
                <a:solidFill>
                  <a:srgbClr val="3333CC"/>
                </a:solidFill>
                <a:latin typeface="+mj-ea"/>
                <a:ea typeface="+mj-ea"/>
              </a:rPr>
              <a:t>）</a:t>
            </a:r>
            <a:r>
              <a:rPr lang="en-US" sz="3200" u="sng" dirty="0" smtClean="0">
                <a:solidFill>
                  <a:srgbClr val="3333CC"/>
                </a:solidFill>
                <a:uFill>
                  <a:solidFill>
                    <a:srgbClr val="0000FF"/>
                  </a:solidFill>
                </a:uFill>
                <a:latin typeface="+mj-ea"/>
                <a:ea typeface="+mj-ea"/>
                <a:hlinkClick r:id=""/>
              </a:rPr>
              <a:t>          </a:t>
            </a:r>
            <a:endParaRPr sz="3200" u="sng" dirty="0">
              <a:solidFill>
                <a:srgbClr val="3333CC"/>
              </a:solidFill>
              <a:uFill>
                <a:solidFill>
                  <a:srgbClr val="0000FF"/>
                </a:solidFill>
              </a:uFill>
              <a:latin typeface="+mj-ea"/>
              <a:ea typeface="+mj-ea"/>
              <a:hlinkClick r:id=""/>
            </a:endParaRPr>
          </a:p>
        </p:txBody>
      </p:sp>
      <p:sp>
        <p:nvSpPr>
          <p:cNvPr id="369" name="2. 培養良好人際關係："/>
          <p:cNvSpPr txBox="1"/>
          <p:nvPr/>
        </p:nvSpPr>
        <p:spPr>
          <a:xfrm>
            <a:off x="189230" y="1484784"/>
            <a:ext cx="514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>
              <a:defRPr lang="zh-TW"/>
            </a:defPPr>
            <a:lvl1pPr defTabSz="355600">
              <a:defRPr sz="4000" b="1">
                <a:latin typeface="+mj-ea"/>
                <a:ea typeface="+mj-ea"/>
                <a:cs typeface="Helvetica Neue"/>
              </a:defRPr>
            </a:lvl1pPr>
          </a:lstStyle>
          <a:p>
            <a:r>
              <a:rPr dirty="0"/>
              <a:t>2.培養良好人際關係：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472" y="2747530"/>
            <a:ext cx="72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43060" y="6347530"/>
            <a:ext cx="635508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/>
              <a:t>https://</a:t>
            </a:r>
            <a:r>
              <a:rPr lang="en-US" altLang="zh-TW" dirty="0" smtClean="0"/>
              <a:t>www.youtube.com/watch?v=5EaYEndF3dI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34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6745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S1016745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S101674556">
  <a:themeElements>
    <a:clrScheme name="TS10167455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S101674556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S10167455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0675CFA-5D0F-486A-8429-AA6DD20EFC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TS101674556</Template>
  <TotalTime>0</TotalTime>
  <Words>3639</Words>
  <Application>Microsoft Office PowerPoint</Application>
  <PresentationFormat>如螢幕大小 (4:3)</PresentationFormat>
  <Paragraphs>363</Paragraphs>
  <Slides>46</Slides>
  <Notes>40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46</vt:i4>
      </vt:variant>
    </vt:vector>
  </HeadingPairs>
  <TitlesOfParts>
    <vt:vector size="63" baseType="lpstr">
      <vt:lpstr>Helvetica Neue</vt:lpstr>
      <vt:lpstr>Microsoft JhengHei UI</vt:lpstr>
      <vt:lpstr>PingFang TC Semibold</vt:lpstr>
      <vt:lpstr>微軟正黑體</vt:lpstr>
      <vt:lpstr>新細明體</vt:lpstr>
      <vt:lpstr>標楷體</vt:lpstr>
      <vt:lpstr>Arial</vt:lpstr>
      <vt:lpstr>Calibri</vt:lpstr>
      <vt:lpstr>Courier New</vt:lpstr>
      <vt:lpstr>Georgia</vt:lpstr>
      <vt:lpstr>Helvetica</vt:lpstr>
      <vt:lpstr>Showcard Gothic</vt:lpstr>
      <vt:lpstr>Times New Roman</vt:lpstr>
      <vt:lpstr>TS101674556</vt:lpstr>
      <vt:lpstr>1_TS101674556</vt:lpstr>
      <vt:lpstr>自訂設計</vt:lpstr>
      <vt:lpstr>2_TS101674556</vt:lpstr>
      <vt:lpstr>PowerPoint 簡報</vt:lpstr>
      <vt:lpstr>PowerPoint 簡報</vt:lpstr>
      <vt:lpstr>PowerPoint 簡報</vt:lpstr>
      <vt:lpstr>成癮的科學──受毒品影響的大腦《國家地理》雜誌 https://www.youtube.com/watch?v=pqxbQ19Q3o0</vt:lpstr>
      <vt:lpstr>全民反毒迎健康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中樞神經抑制劑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2013-06-06T02:22:58Z</dcterms:created>
  <dcterms:modified xsi:type="dcterms:W3CDTF">2021-07-02T02:48:12Z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TC101674556</vt:lpwstr>
  </property>
</Properties>
</file>