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86" r:id="rId3"/>
    <p:sldId id="285" r:id="rId4"/>
    <p:sldId id="287" r:id="rId5"/>
    <p:sldId id="291" r:id="rId6"/>
    <p:sldId id="302" r:id="rId7"/>
    <p:sldId id="295" r:id="rId8"/>
    <p:sldId id="303" r:id="rId9"/>
    <p:sldId id="304" r:id="rId10"/>
    <p:sldId id="301" r:id="rId11"/>
  </p:sldIdLst>
  <p:sldSz cx="9144000" cy="6858000" type="overhead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12"/>
    <a:srgbClr val="E50058"/>
    <a:srgbClr val="EB6158"/>
    <a:srgbClr val="41719C"/>
    <a:srgbClr val="FCD68C"/>
    <a:srgbClr val="DD5751"/>
    <a:srgbClr val="EA5851"/>
    <a:srgbClr val="F57D2D"/>
    <a:srgbClr val="F67C2A"/>
    <a:srgbClr val="765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62"/>
      </p:cViewPr>
      <p:guideLst>
        <p:guide orient="horz" pos="2160"/>
        <p:guide pos="2880"/>
        <p:guide orient="horz" pos="2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47281AED-3A97-49FC-AD29-0B00213CE921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03619577-2645-42BC-97D8-7A21284D94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71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0" cy="497927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095" y="0"/>
            <a:ext cx="2945980" cy="497927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DF827DB7-DE28-4C3A-A49F-39DC8CBA2894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16" tIns="46008" rIns="92016" bIns="46008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089" y="4778187"/>
            <a:ext cx="5437500" cy="3908411"/>
          </a:xfrm>
          <a:prstGeom prst="rect">
            <a:avLst/>
          </a:prstGeom>
        </p:spPr>
        <p:txBody>
          <a:bodyPr vert="horz" lIns="92016" tIns="46008" rIns="92016" bIns="4600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98"/>
            <a:ext cx="2945980" cy="497927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095" y="9430298"/>
            <a:ext cx="2945980" cy="497927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FB03D376-5A50-47CB-8794-CB9D25AF6D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49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233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97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517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10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9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74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85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590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79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C8C527-457C-5D47-BAF0-7C6E01FDC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9C8C527-457C-5D47-BAF0-7C6E01FDC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0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14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9AB1-E5F0-4AF7-89A6-AB7064CD3F7B}" type="datetimeFigureOut">
              <a:rPr lang="zh-TW" altLang="en-US" smtClean="0"/>
              <a:t>2021/5/31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EFC8C-0C55-4DE7-A849-9265B1C784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2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hyperlink" Target="https://news.stust.edu.tw/id/6200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E1DE9F5-50C0-7A44-9F00-F217AC766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C2340F9-E646-7648-AED6-4BD2D88BC8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05" y="0"/>
            <a:ext cx="6306089" cy="6858000"/>
          </a:xfrm>
          <a:prstGeom prst="rect">
            <a:avLst/>
          </a:prstGeom>
        </p:spPr>
      </p:pic>
      <p:sp>
        <p:nvSpPr>
          <p:cNvPr id="8" name="同心圆 15">
            <a:extLst>
              <a:ext uri="{FF2B5EF4-FFF2-40B4-BE49-F238E27FC236}">
                <a16:creationId xmlns:a16="http://schemas.microsoft.com/office/drawing/2014/main" id="{1D0488CF-1A94-4E4C-A661-24C054C87E67}"/>
              </a:ext>
            </a:extLst>
          </p:cNvPr>
          <p:cNvSpPr/>
          <p:nvPr/>
        </p:nvSpPr>
        <p:spPr>
          <a:xfrm>
            <a:off x="2532819" y="1580527"/>
            <a:ext cx="2306646" cy="2327893"/>
          </a:xfrm>
          <a:prstGeom prst="donut">
            <a:avLst>
              <a:gd name="adj" fmla="val 12572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8CC108B2-1E8D-4ECB-9AFE-3CD20CF1BFC4}"/>
              </a:ext>
            </a:extLst>
          </p:cNvPr>
          <p:cNvSpPr txBox="1"/>
          <p:nvPr/>
        </p:nvSpPr>
        <p:spPr>
          <a:xfrm>
            <a:off x="592874" y="2231734"/>
            <a:ext cx="6186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全民反毒行動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6D04799-EED8-43C8-9274-754682D6A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0590" y="1633075"/>
            <a:ext cx="4389384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21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翁先生\Desktop\0526.反毒-插圖-02.png">
            <a:extLst>
              <a:ext uri="{FF2B5EF4-FFF2-40B4-BE49-F238E27FC236}">
                <a16:creationId xmlns:a16="http://schemas.microsoft.com/office/drawing/2014/main" id="{01C5DBB2-4A74-43CA-A802-A43551EBD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938"/>
            <a:ext cx="5149643" cy="441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翁先生\Desktop\0526.反毒-插圖-03.png">
            <a:extLst>
              <a:ext uri="{FF2B5EF4-FFF2-40B4-BE49-F238E27FC236}">
                <a16:creationId xmlns:a16="http://schemas.microsoft.com/office/drawing/2014/main" id="{7BF1F65A-2648-4E69-BB4A-A5DD5C34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613" y="2508499"/>
            <a:ext cx="4986233" cy="425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>
            <a:extLst>
              <a:ext uri="{FF2B5EF4-FFF2-40B4-BE49-F238E27FC236}">
                <a16:creationId xmlns:a16="http://schemas.microsoft.com/office/drawing/2014/main" id="{082DD48C-1CAF-4B3F-87FB-EEEDFC660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14" y="4624762"/>
            <a:ext cx="1136190" cy="134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EB6E81A6-C4B4-4C56-AD9E-43CC0AB80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2888">
            <a:off x="7055938" y="438673"/>
            <a:ext cx="1148644" cy="124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文字方塊 2">
            <a:extLst>
              <a:ext uri="{FF2B5EF4-FFF2-40B4-BE49-F238E27FC236}">
                <a16:creationId xmlns:a16="http://schemas.microsoft.com/office/drawing/2014/main" id="{A19C14E5-F9D4-4FC5-9DD2-2B36BE444C49}"/>
              </a:ext>
            </a:extLst>
          </p:cNvPr>
          <p:cNvSpPr txBox="1"/>
          <p:nvPr/>
        </p:nvSpPr>
        <p:spPr>
          <a:xfrm>
            <a:off x="0" y="4043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適時關懷  支持協助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23E2FF9-4523-4A86-9926-2AFCABA55CBD}"/>
              </a:ext>
            </a:extLst>
          </p:cNvPr>
          <p:cNvSpPr/>
          <p:nvPr/>
        </p:nvSpPr>
        <p:spPr>
          <a:xfrm>
            <a:off x="619135" y="4744751"/>
            <a:ext cx="35267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zh-TW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發現親友、同事有接觸毒品的徵兆，適時關懷並尋求專業人員協助</a:t>
            </a:r>
            <a:r>
              <a:rPr lang="en-US" altLang="zh-TW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撥打專線</a:t>
            </a:r>
            <a:r>
              <a:rPr lang="en-US" altLang="zh-TW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92FA50E-FDD5-4A3C-B9F4-30A89C2C0F88}"/>
              </a:ext>
            </a:extLst>
          </p:cNvPr>
          <p:cNvSpPr/>
          <p:nvPr/>
        </p:nvSpPr>
        <p:spPr>
          <a:xfrm>
            <a:off x="5229542" y="1805535"/>
            <a:ext cx="33201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成癮是慢性腦部疾病，接納努力戒毒的人，支持他回歸社會是脫離毒癮的重要關鍵。</a:t>
            </a:r>
            <a:endParaRPr lang="zh-TW" altLang="zh-TW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Picture 2" descr="G:\2021.小奕\今格\0512.收MAIL資料\0517 毒品危害防制中心諮詢專線-01.png">
            <a:extLst>
              <a:ext uri="{FF2B5EF4-FFF2-40B4-BE49-F238E27FC236}">
                <a16:creationId xmlns:a16="http://schemas.microsoft.com/office/drawing/2014/main" id="{8D3BFB3F-ED77-472B-AE0F-1A7A5BF3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67" y="5864151"/>
            <a:ext cx="6878963" cy="7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0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2">
            <a:extLst>
              <a:ext uri="{FF2B5EF4-FFF2-40B4-BE49-F238E27FC236}">
                <a16:creationId xmlns:a16="http://schemas.microsoft.com/office/drawing/2014/main" id="{9A8A3553-CD81-674E-879E-16BFE8422925}"/>
              </a:ext>
            </a:extLst>
          </p:cNvPr>
          <p:cNvSpPr txBox="1"/>
          <p:nvPr/>
        </p:nvSpPr>
        <p:spPr>
          <a:xfrm>
            <a:off x="1" y="418455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毒品與管制藥品的定義</a:t>
            </a:r>
            <a:endParaRPr lang="zh-TW" altLang="en-US" sz="4400" b="1" spc="3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8F7FC9-5740-A54F-BE24-61631676E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652" y="1416786"/>
            <a:ext cx="6681584" cy="29046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C9855BD-9927-CD43-9D53-B6922220C1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28"/>
          <a:stretch/>
        </p:blipFill>
        <p:spPr>
          <a:xfrm>
            <a:off x="6471821" y="4485554"/>
            <a:ext cx="2462155" cy="237244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D0FB7F-CDC8-9547-B002-697F5FE8BD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1" t="-7826" r="-1564" b="13775"/>
          <a:stretch/>
        </p:blipFill>
        <p:spPr>
          <a:xfrm>
            <a:off x="-25969" y="2600727"/>
            <a:ext cx="3846786" cy="4257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09FE00C-C6C3-EC43-8641-C7CE673930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2847" y="4496364"/>
            <a:ext cx="1735939" cy="18447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B5D7EF-829D-5041-B467-6FB23CCD66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590" y="4449244"/>
            <a:ext cx="1772539" cy="189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4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362FB66-6A30-9D49-BD90-170636899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760" y="606987"/>
            <a:ext cx="3374479" cy="34343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74DFDF0-9C88-6745-8936-CBBE66C91F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54" y="2786743"/>
            <a:ext cx="3762081" cy="3694208"/>
          </a:xfrm>
          <a:prstGeom prst="rect">
            <a:avLst/>
          </a:prstGeom>
        </p:spPr>
      </p:pic>
      <p:sp>
        <p:nvSpPr>
          <p:cNvPr id="5" name="文字方塊 2">
            <a:extLst>
              <a:ext uri="{FF2B5EF4-FFF2-40B4-BE49-F238E27FC236}">
                <a16:creationId xmlns:a16="http://schemas.microsoft.com/office/drawing/2014/main" id="{1168D81F-0C47-FB45-899C-06832CA7E089}"/>
              </a:ext>
            </a:extLst>
          </p:cNvPr>
          <p:cNvSpPr txBox="1"/>
          <p:nvPr/>
        </p:nvSpPr>
        <p:spPr>
          <a:xfrm>
            <a:off x="1" y="41593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毒品與管制藥品的一體兩面</a:t>
            </a:r>
            <a:endParaRPr lang="zh-TW" altLang="en-US" sz="4400" b="1" spc="3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A4318C4-2413-4F3D-B0EF-D45490EE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69" y="2764590"/>
            <a:ext cx="3987006" cy="347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94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D9A9AB-636C-E349-BB2D-0A1917F002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0"/>
          <a:stretch/>
        </p:blipFill>
        <p:spPr>
          <a:xfrm>
            <a:off x="1054259" y="1027441"/>
            <a:ext cx="7052838" cy="58610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957509B-4BCA-6D42-8661-F43F85FD5B18}"/>
              </a:ext>
            </a:extLst>
          </p:cNvPr>
          <p:cNvSpPr txBox="1"/>
          <p:nvPr/>
        </p:nvSpPr>
        <p:spPr>
          <a:xfrm>
            <a:off x="0" y="42190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華麗的假面  隱藏殘酷的真相</a:t>
            </a:r>
            <a:endParaRPr lang="zh-TW" altLang="en-US" sz="4400" b="1" spc="3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A241BF7-AEDD-7943-8F2B-1C2526F44B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704" y="1594323"/>
            <a:ext cx="1940016" cy="3063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6D17B36-8F3F-1748-9EB9-41CFF0C47B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14" y="1594323"/>
            <a:ext cx="1940016" cy="30631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97F8A49-40E3-004D-AFD2-778E290F6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9462" y="2189446"/>
            <a:ext cx="525074" cy="2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EBA6113-0002-4CCC-8E32-31C2F60D1C37}"/>
              </a:ext>
            </a:extLst>
          </p:cNvPr>
          <p:cNvSpPr/>
          <p:nvPr/>
        </p:nvSpPr>
        <p:spPr>
          <a:xfrm>
            <a:off x="1594620" y="1961451"/>
            <a:ext cx="5966676" cy="48965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DE02003-AB8A-904B-A913-068DA02AA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9462" y="5089341"/>
            <a:ext cx="525074" cy="238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4EF8AD-5293-3646-A89F-A53F9A434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3609" y="5078795"/>
            <a:ext cx="2911778" cy="169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B13D036-EE88-774E-917B-9213A5FD1D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781" y="3994802"/>
            <a:ext cx="3232414" cy="1271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3A9E56B-37B1-4840-8738-E3D819AEBD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181" y="5115755"/>
            <a:ext cx="3232414" cy="1271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F13E7FE-C598-224F-922A-9185745D24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3603" y="1961092"/>
            <a:ext cx="3081675" cy="12124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FE5973-7B81-6C45-84F3-60808C8D4D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54" y="2916449"/>
            <a:ext cx="3047924" cy="1375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A174562-24E7-8649-8A58-E459D366EA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59" y="3972073"/>
            <a:ext cx="2830236" cy="12583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DCD86E-E464-7449-9088-0DDF1BF4B2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669" y="2953752"/>
            <a:ext cx="3232415" cy="114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4429C1F-3DA4-294B-8A81-B608BFC127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18" y="1855820"/>
            <a:ext cx="3232415" cy="114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圖形 22" descr="單線箭號 (直線)">
            <a:extLst>
              <a:ext uri="{FF2B5EF4-FFF2-40B4-BE49-F238E27FC236}">
                <a16:creationId xmlns:a16="http://schemas.microsoft.com/office/drawing/2014/main" id="{BFAC5FA9-5CDE-4882-B7FF-99DB04761D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>
            <a:off x="3551195" y="1398620"/>
            <a:ext cx="2062408" cy="91440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427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同心圆 15">
            <a:extLst>
              <a:ext uri="{FF2B5EF4-FFF2-40B4-BE49-F238E27FC236}">
                <a16:creationId xmlns:a16="http://schemas.microsoft.com/office/drawing/2014/main" id="{450AB99F-2F5F-4CBA-802E-396E55534DEA}"/>
              </a:ext>
            </a:extLst>
          </p:cNvPr>
          <p:cNvSpPr/>
          <p:nvPr/>
        </p:nvSpPr>
        <p:spPr>
          <a:xfrm>
            <a:off x="2774015" y="2573265"/>
            <a:ext cx="3595969" cy="3406626"/>
          </a:xfrm>
          <a:prstGeom prst="donut">
            <a:avLst>
              <a:gd name="adj" fmla="val 1257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6" name="文字方塊 2">
            <a:extLst>
              <a:ext uri="{FF2B5EF4-FFF2-40B4-BE49-F238E27FC236}">
                <a16:creationId xmlns:a16="http://schemas.microsoft.com/office/drawing/2014/main" id="{ACCF9B87-AC33-4555-8E5C-120CC7D973D5}"/>
              </a:ext>
            </a:extLst>
          </p:cNvPr>
          <p:cNvSpPr txBox="1"/>
          <p:nvPr/>
        </p:nvSpPr>
        <p:spPr>
          <a:xfrm>
            <a:off x="0" y="413246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不要讓毒品掌控你的人生！</a:t>
            </a:r>
            <a:r>
              <a:rPr lang="en-US" altLang="zh-TW" sz="4400" b="1" spc="3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endParaRPr lang="zh-TW" altLang="en-US" sz="4400" b="1" spc="3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圆角矩形 10">
            <a:extLst>
              <a:ext uri="{FF2B5EF4-FFF2-40B4-BE49-F238E27FC236}">
                <a16:creationId xmlns:a16="http://schemas.microsoft.com/office/drawing/2014/main" id="{E9701654-B28E-4B4A-B6AC-83E033AF8B7A}"/>
              </a:ext>
            </a:extLst>
          </p:cNvPr>
          <p:cNvSpPr/>
          <p:nvPr/>
        </p:nvSpPr>
        <p:spPr>
          <a:xfrm>
            <a:off x="292962" y="1626572"/>
            <a:ext cx="8593585" cy="4802414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A3BA0851-CC4A-9342-9698-485BA45A4316}"/>
              </a:ext>
            </a:extLst>
          </p:cNvPr>
          <p:cNvSpPr/>
          <p:nvPr/>
        </p:nvSpPr>
        <p:spPr>
          <a:xfrm>
            <a:off x="589456" y="1278671"/>
            <a:ext cx="7053760" cy="729289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建立正確做事態度與敬業精神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C6559E65-646A-48F1-A2CC-5A6E52774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681" y="3055318"/>
            <a:ext cx="4371474" cy="3362802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7328C210-CE6E-4BA3-A504-FD39C1583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0" y="2191877"/>
            <a:ext cx="4587866" cy="262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圓角矩形 2">
            <a:extLst>
              <a:ext uri="{FF2B5EF4-FFF2-40B4-BE49-F238E27FC236}">
                <a16:creationId xmlns:a16="http://schemas.microsoft.com/office/drawing/2014/main" id="{98AE50EB-76A9-4097-B1B0-52FCC106CA92}"/>
              </a:ext>
            </a:extLst>
          </p:cNvPr>
          <p:cNvSpPr/>
          <p:nvPr/>
        </p:nvSpPr>
        <p:spPr>
          <a:xfrm>
            <a:off x="5386772" y="2512386"/>
            <a:ext cx="3064770" cy="729289"/>
          </a:xfrm>
          <a:prstGeom prst="roundRect">
            <a:avLst>
              <a:gd name="adj" fmla="val 50000"/>
            </a:avLst>
          </a:prstGeom>
          <a:solidFill>
            <a:srgbClr val="FCD68C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  <a:buNone/>
              <a:defRPr/>
            </a:pPr>
            <a:r>
              <a:rPr lang="zh-TW" altLang="en-US" sz="24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樂於接受工作挑戰</a:t>
            </a:r>
            <a:endParaRPr lang="en-US" altLang="zh-TW" sz="24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  <a:buNone/>
              <a:defRPr/>
            </a:pPr>
            <a:r>
              <a:rPr lang="zh-TW" altLang="en-US" sz="24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與表達想法</a:t>
            </a:r>
            <a:endParaRPr lang="en-US" altLang="zh-TW" sz="24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2">
            <a:extLst>
              <a:ext uri="{FF2B5EF4-FFF2-40B4-BE49-F238E27FC236}">
                <a16:creationId xmlns:a16="http://schemas.microsoft.com/office/drawing/2014/main" id="{4D0CDFB4-8741-4BC9-8753-A53AF87C6F87}"/>
              </a:ext>
            </a:extLst>
          </p:cNvPr>
          <p:cNvSpPr/>
          <p:nvPr/>
        </p:nvSpPr>
        <p:spPr>
          <a:xfrm>
            <a:off x="1109629" y="4443182"/>
            <a:ext cx="2787670" cy="729289"/>
          </a:xfrm>
          <a:prstGeom prst="roundRect">
            <a:avLst>
              <a:gd name="adj" fmla="val 50000"/>
            </a:avLst>
          </a:prstGeom>
          <a:solidFill>
            <a:srgbClr val="FCD68C"/>
          </a:solidFill>
          <a:ln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  <a:buNone/>
              <a:defRPr/>
            </a:pPr>
            <a:r>
              <a:rPr lang="zh-CN" altLang="en-US" sz="24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面對壓力，尋求</a:t>
            </a:r>
            <a:endParaRPr lang="en-US" altLang="zh-TW" sz="24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2500"/>
              </a:lnSpc>
              <a:buNone/>
              <a:defRPr/>
            </a:pPr>
            <a:r>
              <a:rPr lang="zh-CN" altLang="en-US" sz="24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合作與協助</a:t>
            </a:r>
            <a:endParaRPr lang="en-US" altLang="zh-TW" sz="24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439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1C319081-3666-4C40-8729-4F73C8BF8DB5}"/>
              </a:ext>
            </a:extLst>
          </p:cNvPr>
          <p:cNvSpPr/>
          <p:nvPr/>
        </p:nvSpPr>
        <p:spPr>
          <a:xfrm>
            <a:off x="292962" y="1626572"/>
            <a:ext cx="8593585" cy="4802414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同心圆 19">
            <a:extLst>
              <a:ext uri="{FF2B5EF4-FFF2-40B4-BE49-F238E27FC236}">
                <a16:creationId xmlns:a16="http://schemas.microsoft.com/office/drawing/2014/main" id="{02B0FCCC-B877-CE4E-935D-B6F72B6FCA08}"/>
              </a:ext>
            </a:extLst>
          </p:cNvPr>
          <p:cNvSpPr/>
          <p:nvPr/>
        </p:nvSpPr>
        <p:spPr>
          <a:xfrm rot="20726496">
            <a:off x="362512" y="1702330"/>
            <a:ext cx="3075763" cy="3184863"/>
          </a:xfrm>
          <a:prstGeom prst="donut">
            <a:avLst>
              <a:gd name="adj" fmla="val 1257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91903BAC-5CAC-CA44-9631-DB59BD389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6496">
            <a:off x="345916" y="1750316"/>
            <a:ext cx="2986166" cy="297253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B9D6326D-6158-D44E-9967-79730150B3D5}"/>
              </a:ext>
            </a:extLst>
          </p:cNvPr>
          <p:cNvGrpSpPr/>
          <p:nvPr/>
        </p:nvGrpSpPr>
        <p:grpSpPr>
          <a:xfrm rot="735586">
            <a:off x="5836704" y="2060540"/>
            <a:ext cx="3026899" cy="2944223"/>
            <a:chOff x="3097275" y="1666910"/>
            <a:chExt cx="2457475" cy="2487328"/>
          </a:xfrm>
        </p:grpSpPr>
        <p:sp>
          <p:nvSpPr>
            <p:cNvPr id="23" name="同心圆 22">
              <a:extLst>
                <a:ext uri="{FF2B5EF4-FFF2-40B4-BE49-F238E27FC236}">
                  <a16:creationId xmlns:a16="http://schemas.microsoft.com/office/drawing/2014/main" id="{185E164D-0119-6545-9793-F9A3A3EEB861}"/>
                </a:ext>
              </a:extLst>
            </p:cNvPr>
            <p:cNvSpPr/>
            <p:nvPr/>
          </p:nvSpPr>
          <p:spPr>
            <a:xfrm>
              <a:off x="3097275" y="1713030"/>
              <a:ext cx="2418927" cy="2441208"/>
            </a:xfrm>
            <a:prstGeom prst="donut">
              <a:avLst>
                <a:gd name="adj" fmla="val 12572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017118D-876C-C545-92D7-C1987539C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333" y="1666910"/>
              <a:ext cx="2452417" cy="2379310"/>
            </a:xfrm>
            <a:prstGeom prst="rect">
              <a:avLst/>
            </a:prstGeom>
          </p:spPr>
        </p:pic>
      </p:grp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A3BA0851-CC4A-9342-9698-485BA45A4316}"/>
              </a:ext>
            </a:extLst>
          </p:cNvPr>
          <p:cNvSpPr/>
          <p:nvPr/>
        </p:nvSpPr>
        <p:spPr>
          <a:xfrm>
            <a:off x="3876122" y="1278671"/>
            <a:ext cx="4485582" cy="729289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培養良好人際關係</a:t>
            </a:r>
          </a:p>
        </p:txBody>
      </p:sp>
      <p:sp>
        <p:nvSpPr>
          <p:cNvPr id="31" name="文字方塊 2">
            <a:extLst>
              <a:ext uri="{FF2B5EF4-FFF2-40B4-BE49-F238E27FC236}">
                <a16:creationId xmlns:a16="http://schemas.microsoft.com/office/drawing/2014/main" id="{5B16F765-C3AF-4C2F-820D-B32329FC6FF6}"/>
              </a:ext>
            </a:extLst>
          </p:cNvPr>
          <p:cNvSpPr txBox="1"/>
          <p:nvPr/>
        </p:nvSpPr>
        <p:spPr>
          <a:xfrm>
            <a:off x="0" y="4043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3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不要讓毒品掌控你的人生！</a:t>
            </a:r>
            <a:r>
              <a:rPr lang="en-US" altLang="zh-TW" sz="4400" b="1" spc="300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endParaRPr lang="zh-TW" altLang="en-US" sz="4400" b="1" spc="300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9E8FDC7-394F-2E41-8255-40D1E9A4C597}"/>
              </a:ext>
            </a:extLst>
          </p:cNvPr>
          <p:cNvGrpSpPr/>
          <p:nvPr/>
        </p:nvGrpSpPr>
        <p:grpSpPr>
          <a:xfrm>
            <a:off x="3159776" y="3365623"/>
            <a:ext cx="3056685" cy="2959776"/>
            <a:chOff x="1788446" y="3619692"/>
            <a:chExt cx="2612105" cy="2626236"/>
          </a:xfrm>
        </p:grpSpPr>
        <p:sp>
          <p:nvSpPr>
            <p:cNvPr id="21" name="同心圆 20">
              <a:extLst>
                <a:ext uri="{FF2B5EF4-FFF2-40B4-BE49-F238E27FC236}">
                  <a16:creationId xmlns:a16="http://schemas.microsoft.com/office/drawing/2014/main" id="{33BE836F-F40E-2744-B59A-39C9A6BE6877}"/>
                </a:ext>
              </a:extLst>
            </p:cNvPr>
            <p:cNvSpPr/>
            <p:nvPr/>
          </p:nvSpPr>
          <p:spPr>
            <a:xfrm>
              <a:off x="1862835" y="3804720"/>
              <a:ext cx="2418927" cy="2441208"/>
            </a:xfrm>
            <a:prstGeom prst="donut">
              <a:avLst>
                <a:gd name="adj" fmla="val 12572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1DE75319-737D-E54A-AC51-6C15823A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446" y="3619692"/>
              <a:ext cx="2612105" cy="2534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9404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9ADCB31-0576-9244-AAC3-ED22C1B93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67"/>
          <a:stretch/>
        </p:blipFill>
        <p:spPr>
          <a:xfrm>
            <a:off x="2755781" y="2213291"/>
            <a:ext cx="1864968" cy="2004762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FD2586F5-9E24-4322-89B8-94ED50F9CFD6}"/>
              </a:ext>
            </a:extLst>
          </p:cNvPr>
          <p:cNvGrpSpPr/>
          <p:nvPr/>
        </p:nvGrpSpPr>
        <p:grpSpPr>
          <a:xfrm>
            <a:off x="234350" y="1434882"/>
            <a:ext cx="2612463" cy="2190657"/>
            <a:chOff x="234350" y="1434882"/>
            <a:chExt cx="2612463" cy="219065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064A20D-C4C5-BB48-846E-EB104656B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66"/>
            <a:stretch/>
          </p:blipFill>
          <p:spPr>
            <a:xfrm rot="1815298">
              <a:off x="1211416" y="1831034"/>
              <a:ext cx="1635397" cy="179450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B915BE0-3F7B-CF42-BD6F-93A6CCC09B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066"/>
            <a:stretch/>
          </p:blipFill>
          <p:spPr>
            <a:xfrm rot="19941981">
              <a:off x="234350" y="1434882"/>
              <a:ext cx="1635398" cy="1794505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0C2CEFE-F506-7842-A927-37D3FD898D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15"/>
          <a:stretch/>
        </p:blipFill>
        <p:spPr>
          <a:xfrm rot="2082641">
            <a:off x="4680237" y="2792379"/>
            <a:ext cx="1864968" cy="2048028"/>
          </a:xfrm>
          <a:prstGeom prst="rect">
            <a:avLst/>
          </a:prstGeom>
        </p:spPr>
      </p:pic>
      <p:grpSp>
        <p:nvGrpSpPr>
          <p:cNvPr id="4" name="群組 3">
            <a:extLst>
              <a:ext uri="{FF2B5EF4-FFF2-40B4-BE49-F238E27FC236}">
                <a16:creationId xmlns:a16="http://schemas.microsoft.com/office/drawing/2014/main" id="{3A5FBD51-9A44-4508-A709-AE6B7C70AF50}"/>
              </a:ext>
            </a:extLst>
          </p:cNvPr>
          <p:cNvGrpSpPr/>
          <p:nvPr/>
        </p:nvGrpSpPr>
        <p:grpSpPr>
          <a:xfrm>
            <a:off x="811163" y="1468654"/>
            <a:ext cx="7553182" cy="3941746"/>
            <a:chOff x="276416" y="2448643"/>
            <a:chExt cx="6956678" cy="3799475"/>
          </a:xfrm>
        </p:grpSpPr>
        <p:cxnSp>
          <p:nvCxnSpPr>
            <p:cNvPr id="13" name="直线连接符 12">
              <a:extLst>
                <a:ext uri="{FF2B5EF4-FFF2-40B4-BE49-F238E27FC236}">
                  <a16:creationId xmlns:a16="http://schemas.microsoft.com/office/drawing/2014/main" id="{DCE0FB99-A0D2-8B45-A226-757C9BC2F73F}"/>
                </a:ext>
              </a:extLst>
            </p:cNvPr>
            <p:cNvCxnSpPr>
              <a:cxnSpLocks/>
            </p:cNvCxnSpPr>
            <p:nvPr/>
          </p:nvCxnSpPr>
          <p:spPr>
            <a:xfrm>
              <a:off x="1968056" y="2455981"/>
              <a:ext cx="0" cy="37921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线连接符 13">
              <a:extLst>
                <a:ext uri="{FF2B5EF4-FFF2-40B4-BE49-F238E27FC236}">
                  <a16:creationId xmlns:a16="http://schemas.microsoft.com/office/drawing/2014/main" id="{694D0E92-8416-4140-9E68-ED675C258826}"/>
                </a:ext>
              </a:extLst>
            </p:cNvPr>
            <p:cNvCxnSpPr>
              <a:cxnSpLocks/>
            </p:cNvCxnSpPr>
            <p:nvPr/>
          </p:nvCxnSpPr>
          <p:spPr>
            <a:xfrm>
              <a:off x="3854006" y="2448643"/>
              <a:ext cx="0" cy="3799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连接符 14">
              <a:extLst>
                <a:ext uri="{FF2B5EF4-FFF2-40B4-BE49-F238E27FC236}">
                  <a16:creationId xmlns:a16="http://schemas.microsoft.com/office/drawing/2014/main" id="{68C2E658-75F9-3247-89E0-1DE4DCE5BBB5}"/>
                </a:ext>
              </a:extLst>
            </p:cNvPr>
            <p:cNvCxnSpPr>
              <a:cxnSpLocks/>
            </p:cNvCxnSpPr>
            <p:nvPr/>
          </p:nvCxnSpPr>
          <p:spPr>
            <a:xfrm>
              <a:off x="5543550" y="2455981"/>
              <a:ext cx="0" cy="37921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线连接符 17">
              <a:extLst>
                <a:ext uri="{FF2B5EF4-FFF2-40B4-BE49-F238E27FC236}">
                  <a16:creationId xmlns:a16="http://schemas.microsoft.com/office/drawing/2014/main" id="{9B19957D-61D0-0F42-B5BC-D341A6746270}"/>
                </a:ext>
              </a:extLst>
            </p:cNvPr>
            <p:cNvCxnSpPr/>
            <p:nvPr/>
          </p:nvCxnSpPr>
          <p:spPr>
            <a:xfrm>
              <a:off x="5543550" y="6248118"/>
              <a:ext cx="16895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线连接符 18">
              <a:extLst>
                <a:ext uri="{FF2B5EF4-FFF2-40B4-BE49-F238E27FC236}">
                  <a16:creationId xmlns:a16="http://schemas.microsoft.com/office/drawing/2014/main" id="{E0D824AB-23A7-6144-85D6-53DCAB825C78}"/>
                </a:ext>
              </a:extLst>
            </p:cNvPr>
            <p:cNvCxnSpPr>
              <a:cxnSpLocks/>
            </p:cNvCxnSpPr>
            <p:nvPr/>
          </p:nvCxnSpPr>
          <p:spPr>
            <a:xfrm>
              <a:off x="1956626" y="6248118"/>
              <a:ext cx="189738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连接符 20">
              <a:extLst>
                <a:ext uri="{FF2B5EF4-FFF2-40B4-BE49-F238E27FC236}">
                  <a16:creationId xmlns:a16="http://schemas.microsoft.com/office/drawing/2014/main" id="{2EB12ABD-FAF7-5944-9FBC-49BB6E30E5F8}"/>
                </a:ext>
              </a:extLst>
            </p:cNvPr>
            <p:cNvCxnSpPr/>
            <p:nvPr/>
          </p:nvCxnSpPr>
          <p:spPr>
            <a:xfrm>
              <a:off x="276416" y="2455981"/>
              <a:ext cx="16895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线连接符 22">
              <a:extLst>
                <a:ext uri="{FF2B5EF4-FFF2-40B4-BE49-F238E27FC236}">
                  <a16:creationId xmlns:a16="http://schemas.microsoft.com/office/drawing/2014/main" id="{54A4F495-2476-A746-B24E-23D6C016C40B}"/>
                </a:ext>
              </a:extLst>
            </p:cNvPr>
            <p:cNvCxnSpPr/>
            <p:nvPr/>
          </p:nvCxnSpPr>
          <p:spPr>
            <a:xfrm>
              <a:off x="3854006" y="2455981"/>
              <a:ext cx="168954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字方塊 5"/>
          <p:cNvSpPr txBox="1"/>
          <p:nvPr/>
        </p:nvSpPr>
        <p:spPr>
          <a:xfrm>
            <a:off x="365491" y="3071401"/>
            <a:ext cx="1786803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n w="12700">
                  <a:noFill/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重新包裝</a:t>
            </a:r>
            <a:endParaRPr lang="en-US" altLang="zh-TW" sz="2000" b="1" dirty="0">
              <a:ln w="12700">
                <a:noFill/>
              </a:ln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n w="12700">
                  <a:noFill/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山寨品牌</a:t>
            </a:r>
            <a:endParaRPr lang="en-US" altLang="zh-TW" sz="2000" b="1" dirty="0">
              <a:ln w="12700">
                <a:noFill/>
              </a:ln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n w="12700">
                  <a:noFill/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CN" altLang="en-US" sz="2000" b="1" dirty="0">
                <a:ln w="12700">
                  <a:noFill/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b="1" dirty="0">
                <a:ln w="12700">
                  <a:noFill/>
                </a:ln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毒咖啡包、毒奶茶包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574467" y="4332591"/>
            <a:ext cx="18649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n w="12700">
                  <a:noFill/>
                </a:ln>
                <a:solidFill>
                  <a:srgbClr val="7656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食品以外也有偽裝，如</a:t>
            </a:r>
            <a:r>
              <a:rPr lang="zh-CN" altLang="en-US" sz="2000" b="1" dirty="0">
                <a:ln w="12700">
                  <a:noFill/>
                </a:ln>
                <a:solidFill>
                  <a:srgbClr val="7656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b="1" dirty="0">
                <a:ln w="12700">
                  <a:noFill/>
                </a:ln>
                <a:solidFill>
                  <a:srgbClr val="7656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毒郵票</a:t>
            </a:r>
          </a:p>
        </p:txBody>
      </p:sp>
      <p:pic>
        <p:nvPicPr>
          <p:cNvPr id="25" name="图片 8">
            <a:extLst>
              <a:ext uri="{FF2B5EF4-FFF2-40B4-BE49-F238E27FC236}">
                <a16:creationId xmlns:a16="http://schemas.microsoft.com/office/drawing/2014/main" id="{955CCF56-3E24-487C-84F2-42F065AC1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15" y="4303867"/>
            <a:ext cx="1404488" cy="2552644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7AB50D55-5D47-4FB6-8EC4-E2B11EA7EE8E}"/>
              </a:ext>
            </a:extLst>
          </p:cNvPr>
          <p:cNvSpPr txBox="1"/>
          <p:nvPr/>
        </p:nvSpPr>
        <p:spPr>
          <a:xfrm>
            <a:off x="2782415" y="4163214"/>
            <a:ext cx="173766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n w="12700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混入一般食品，</a:t>
            </a:r>
            <a:r>
              <a:rPr lang="zh-TW" altLang="en-US" sz="2000" b="1" dirty="0">
                <a:ln w="12700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CN" altLang="en-US" sz="2000" b="1" dirty="0">
                <a:ln w="12700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b="1" dirty="0">
                <a:ln w="12700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</a:t>
            </a:r>
            <a:r>
              <a:rPr lang="zh-CN" altLang="en-US" sz="2000" b="1" dirty="0">
                <a:ln w="12700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花草</a:t>
            </a:r>
            <a:r>
              <a:rPr lang="zh-TW" altLang="en-US" sz="2000" b="1" dirty="0">
                <a:ln w="12700">
                  <a:noFill/>
                </a:ln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茶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D3CEA66-6118-42E7-961D-8C1D2D49E2B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5892">
            <a:off x="6585381" y="2500984"/>
            <a:ext cx="1766683" cy="1736091"/>
          </a:xfrm>
          <a:prstGeom prst="rect">
            <a:avLst/>
          </a:prstGeom>
        </p:spPr>
      </p:pic>
      <p:pic>
        <p:nvPicPr>
          <p:cNvPr id="31" name="图片 2">
            <a:extLst>
              <a:ext uri="{FF2B5EF4-FFF2-40B4-BE49-F238E27FC236}">
                <a16:creationId xmlns:a16="http://schemas.microsoft.com/office/drawing/2014/main" id="{71C1DC1F-6701-4D41-AD49-8009E66595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43" y="677384"/>
            <a:ext cx="1596521" cy="3000790"/>
          </a:xfrm>
          <a:prstGeom prst="rect">
            <a:avLst/>
          </a:prstGeom>
        </p:spPr>
      </p:pic>
      <p:sp>
        <p:nvSpPr>
          <p:cNvPr id="34" name="文字方塊 2">
            <a:extLst>
              <a:ext uri="{FF2B5EF4-FFF2-40B4-BE49-F238E27FC236}">
                <a16:creationId xmlns:a16="http://schemas.microsoft.com/office/drawing/2014/main" id="{6D938C6F-0526-449E-8194-CFF99E01F595}"/>
              </a:ext>
            </a:extLst>
          </p:cNvPr>
          <p:cNvSpPr txBox="1"/>
          <p:nvPr/>
        </p:nvSpPr>
        <p:spPr>
          <a:xfrm>
            <a:off x="0" y="4043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新興毒品多樣化的偽裝</a:t>
            </a:r>
            <a:endParaRPr lang="zh-TW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494095E6-E908-4847-8883-48FB3A583ADC}"/>
              </a:ext>
            </a:extLst>
          </p:cNvPr>
          <p:cNvSpPr/>
          <p:nvPr/>
        </p:nvSpPr>
        <p:spPr>
          <a:xfrm>
            <a:off x="3501629" y="1279357"/>
            <a:ext cx="3735241" cy="638572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這些都可能是毒品</a:t>
            </a:r>
            <a:endParaRPr lang="en-US" altLang="zh-TW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5" name="图片 29">
            <a:extLst>
              <a:ext uri="{FF2B5EF4-FFF2-40B4-BE49-F238E27FC236}">
                <a16:creationId xmlns:a16="http://schemas.microsoft.com/office/drawing/2014/main" id="{8C7B3026-092E-4D2F-8B39-EC02FC20B8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786" y="5776786"/>
            <a:ext cx="4457457" cy="708570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E3BC2A4D-7DA3-4AD3-B8D1-B3933C8EC61B}"/>
              </a:ext>
            </a:extLst>
          </p:cNvPr>
          <p:cNvSpPr txBox="1"/>
          <p:nvPr/>
        </p:nvSpPr>
        <p:spPr>
          <a:xfrm>
            <a:off x="4891618" y="4766525"/>
            <a:ext cx="14936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n w="12700"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零食外表，</a:t>
            </a:r>
            <a:endParaRPr lang="en-US" altLang="zh-CN" sz="2000" b="1" dirty="0">
              <a:ln w="12700"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000" b="1" dirty="0">
                <a:ln w="12700">
                  <a:noFill/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誘騙青少年</a:t>
            </a:r>
            <a:endParaRPr lang="zh-TW" altLang="en-US" sz="2000" b="1" dirty="0">
              <a:ln w="12700">
                <a:noFill/>
              </a:ln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2">
            <a:extLst>
              <a:ext uri="{FF2B5EF4-FFF2-40B4-BE49-F238E27FC236}">
                <a16:creationId xmlns:a16="http://schemas.microsoft.com/office/drawing/2014/main" id="{8B7B5FBE-F871-5746-808C-CBB5F4F13A5F}"/>
              </a:ext>
            </a:extLst>
          </p:cNvPr>
          <p:cNvSpPr txBox="1"/>
          <p:nvPr/>
        </p:nvSpPr>
        <p:spPr>
          <a:xfrm rot="1656072">
            <a:off x="1657623" y="4534702"/>
            <a:ext cx="1361409" cy="87925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lvl="0"/>
            <a:r>
              <a:rPr lang="zh-TW" altLang="en-US" sz="2400" b="1" dirty="0">
                <a:solidFill>
                  <a:srgbClr val="EA58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</a:t>
            </a:r>
            <a:endParaRPr lang="en-US" altLang="zh-TW" sz="2400" b="1" dirty="0">
              <a:solidFill>
                <a:srgbClr val="EA58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CN" altLang="en-US" sz="2400" b="1" dirty="0">
                <a:solidFill>
                  <a:srgbClr val="EA58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</a:t>
            </a:r>
            <a:endParaRPr lang="zh-TW" altLang="en-US" sz="2400" b="1" dirty="0">
              <a:solidFill>
                <a:srgbClr val="EA58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927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1C319081-3666-4C40-8729-4F73C8BF8DB5}"/>
              </a:ext>
            </a:extLst>
          </p:cNvPr>
          <p:cNvSpPr/>
          <p:nvPr/>
        </p:nvSpPr>
        <p:spPr>
          <a:xfrm>
            <a:off x="284084" y="1276949"/>
            <a:ext cx="8602463" cy="5072108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25F2F9B-DD42-294E-B103-528712871D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4" b="28850"/>
          <a:stretch/>
        </p:blipFill>
        <p:spPr>
          <a:xfrm rot="21110225">
            <a:off x="113810" y="1454711"/>
            <a:ext cx="3825959" cy="220015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406935C-2FE2-454B-BC6E-E46B49D64A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19"/>
          <a:stretch/>
        </p:blipFill>
        <p:spPr>
          <a:xfrm>
            <a:off x="3263323" y="4002224"/>
            <a:ext cx="3690405" cy="2282476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CBB9A9CC-2BB3-419B-8D8B-1A37003D0D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53" y="1609873"/>
            <a:ext cx="1597638" cy="2359476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B78E5DFC-8C86-44D1-AB3B-5A9997F8A40E}"/>
              </a:ext>
            </a:extLst>
          </p:cNvPr>
          <p:cNvGrpSpPr/>
          <p:nvPr/>
        </p:nvGrpSpPr>
        <p:grpSpPr>
          <a:xfrm rot="537933">
            <a:off x="5393423" y="1252084"/>
            <a:ext cx="3384508" cy="3060998"/>
            <a:chOff x="2958959" y="3345487"/>
            <a:chExt cx="3384508" cy="2973857"/>
          </a:xfrm>
        </p:grpSpPr>
        <p:sp>
          <p:nvSpPr>
            <p:cNvPr id="30" name="十字形 29">
              <a:extLst>
                <a:ext uri="{FF2B5EF4-FFF2-40B4-BE49-F238E27FC236}">
                  <a16:creationId xmlns:a16="http://schemas.microsoft.com/office/drawing/2014/main" id="{1439CE71-C3E0-AA45-A2CF-DA44C2E505BD}"/>
                </a:ext>
              </a:extLst>
            </p:cNvPr>
            <p:cNvSpPr/>
            <p:nvPr/>
          </p:nvSpPr>
          <p:spPr>
            <a:xfrm rot="2700000">
              <a:off x="3098386" y="3315508"/>
              <a:ext cx="2973857" cy="3033816"/>
            </a:xfrm>
            <a:prstGeom prst="plus">
              <a:avLst>
                <a:gd name="adj" fmla="val 4425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9" name="图片 13">
              <a:extLst>
                <a:ext uri="{FF2B5EF4-FFF2-40B4-BE49-F238E27FC236}">
                  <a16:creationId xmlns:a16="http://schemas.microsoft.com/office/drawing/2014/main" id="{0553CD7F-B811-4201-96A5-0A1E38B5E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419"/>
            <a:stretch/>
          </p:blipFill>
          <p:spPr>
            <a:xfrm>
              <a:off x="2958959" y="3484590"/>
              <a:ext cx="3384508" cy="2290028"/>
            </a:xfrm>
            <a:prstGeom prst="rect">
              <a:avLst/>
            </a:prstGeom>
          </p:spPr>
        </p:pic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D1485F7F-05F5-46F6-8681-C3B8AE6CCDFA}"/>
              </a:ext>
            </a:extLst>
          </p:cNvPr>
          <p:cNvSpPr txBox="1"/>
          <p:nvPr/>
        </p:nvSpPr>
        <p:spPr>
          <a:xfrm rot="21017299">
            <a:off x="1344294" y="3548627"/>
            <a:ext cx="193265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遠離</a:t>
            </a:r>
            <a:r>
              <a:rPr lang="zh-TW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陌生</a:t>
            </a:r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場所！</a:t>
            </a:r>
            <a:endParaRPr lang="zh-TW" altLang="en-US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46C02069-E984-4B38-AA78-F05FCD919F03}"/>
              </a:ext>
            </a:extLst>
          </p:cNvPr>
          <p:cNvSpPr txBox="1"/>
          <p:nvPr/>
        </p:nvSpPr>
        <p:spPr>
          <a:xfrm>
            <a:off x="838111" y="4580545"/>
            <a:ext cx="338450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如發現有異，應把握</a:t>
            </a:r>
            <a:endParaRPr lang="en-US" altLang="zh-CN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時間盡快離開現場，</a:t>
            </a:r>
            <a:endParaRPr lang="en-US" altLang="zh-CN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並向可靠的人求助並</a:t>
            </a:r>
            <a:endParaRPr lang="en-US" altLang="zh-CN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報警！</a:t>
            </a:r>
            <a:endParaRPr lang="zh-TW" altLang="en-US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3D3B658-F20E-4D8B-A4F5-2A3C4C81E961}"/>
              </a:ext>
            </a:extLst>
          </p:cNvPr>
          <p:cNvSpPr txBox="1"/>
          <p:nvPr/>
        </p:nvSpPr>
        <p:spPr>
          <a:xfrm rot="544629">
            <a:off x="5237893" y="3788995"/>
            <a:ext cx="363674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毒品外貌日新月異</a:t>
            </a:r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，不隨意接受陌生人的飲料、食物！</a:t>
            </a:r>
            <a:endParaRPr lang="zh-TW" altLang="en-US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">
            <a:extLst>
              <a:ext uri="{FF2B5EF4-FFF2-40B4-BE49-F238E27FC236}">
                <a16:creationId xmlns:a16="http://schemas.microsoft.com/office/drawing/2014/main" id="{F21BF7B0-473C-4931-A809-5DE683C3E934}"/>
              </a:ext>
            </a:extLst>
          </p:cNvPr>
          <p:cNvSpPr txBox="1"/>
          <p:nvPr/>
        </p:nvSpPr>
        <p:spPr>
          <a:xfrm>
            <a:off x="0" y="4043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避免新興毒品</a:t>
            </a:r>
            <a:r>
              <a:rPr lang="zh-CN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危害有方法！</a:t>
            </a:r>
            <a:endParaRPr lang="zh-TW" altLang="en-US" sz="4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5570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>
            <a:extLst>
              <a:ext uri="{FF2B5EF4-FFF2-40B4-BE49-F238E27FC236}">
                <a16:creationId xmlns:a16="http://schemas.microsoft.com/office/drawing/2014/main" id="{1C319081-3666-4C40-8729-4F73C8BF8DB5}"/>
              </a:ext>
            </a:extLst>
          </p:cNvPr>
          <p:cNvSpPr/>
          <p:nvPr/>
        </p:nvSpPr>
        <p:spPr>
          <a:xfrm>
            <a:off x="284084" y="1276949"/>
            <a:ext cx="8602463" cy="5072108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62E8DA1-D52F-C047-AC1E-DB44070317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0" b="32844"/>
          <a:stretch/>
        </p:blipFill>
        <p:spPr>
          <a:xfrm>
            <a:off x="5622070" y="1499244"/>
            <a:ext cx="3248763" cy="2017205"/>
          </a:xfrm>
          <a:prstGeom prst="rect">
            <a:avLst/>
          </a:prstGeom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2EACE078-8804-446F-BEC9-5898B8702CB1}"/>
              </a:ext>
            </a:extLst>
          </p:cNvPr>
          <p:cNvGrpSpPr/>
          <p:nvPr/>
        </p:nvGrpSpPr>
        <p:grpSpPr>
          <a:xfrm>
            <a:off x="3188304" y="3484812"/>
            <a:ext cx="3252101" cy="2998677"/>
            <a:chOff x="2386404" y="4262700"/>
            <a:chExt cx="3432526" cy="3107785"/>
          </a:xfrm>
        </p:grpSpPr>
        <p:sp>
          <p:nvSpPr>
            <p:cNvPr id="35" name="十字形 34">
              <a:extLst>
                <a:ext uri="{FF2B5EF4-FFF2-40B4-BE49-F238E27FC236}">
                  <a16:creationId xmlns:a16="http://schemas.microsoft.com/office/drawing/2014/main" id="{F1B7F4A5-E456-42C9-AA16-FD5E3C9CB311}"/>
                </a:ext>
              </a:extLst>
            </p:cNvPr>
            <p:cNvSpPr/>
            <p:nvPr/>
          </p:nvSpPr>
          <p:spPr>
            <a:xfrm rot="2700000">
              <a:off x="2654551" y="4206106"/>
              <a:ext cx="3107785" cy="3220973"/>
            </a:xfrm>
            <a:prstGeom prst="plus">
              <a:avLst>
                <a:gd name="adj" fmla="val 4425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78F0CCD-4425-C44D-8652-59A03BBD8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89"/>
            <a:stretch/>
          </p:blipFill>
          <p:spPr>
            <a:xfrm>
              <a:off x="2386404" y="4810970"/>
              <a:ext cx="3429003" cy="2086505"/>
            </a:xfrm>
            <a:prstGeom prst="rect">
              <a:avLst/>
            </a:prstGeom>
          </p:spPr>
        </p:pic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090C10CF-27BE-43F6-A184-0C41FD928AEA}"/>
              </a:ext>
            </a:extLst>
          </p:cNvPr>
          <p:cNvGrpSpPr/>
          <p:nvPr/>
        </p:nvGrpSpPr>
        <p:grpSpPr>
          <a:xfrm rot="21165873">
            <a:off x="455912" y="1156240"/>
            <a:ext cx="3181472" cy="3211644"/>
            <a:chOff x="2407979" y="1075707"/>
            <a:chExt cx="3392195" cy="3105990"/>
          </a:xfrm>
        </p:grpSpPr>
        <p:sp>
          <p:nvSpPr>
            <p:cNvPr id="27" name="十字形 26">
              <a:extLst>
                <a:ext uri="{FF2B5EF4-FFF2-40B4-BE49-F238E27FC236}">
                  <a16:creationId xmlns:a16="http://schemas.microsoft.com/office/drawing/2014/main" id="{64ED97F2-9B9C-E64D-B04F-0A246DECB036}"/>
                </a:ext>
              </a:extLst>
            </p:cNvPr>
            <p:cNvSpPr/>
            <p:nvPr/>
          </p:nvSpPr>
          <p:spPr>
            <a:xfrm rot="2700000">
              <a:off x="2529149" y="982433"/>
              <a:ext cx="3105990" cy="3292537"/>
            </a:xfrm>
            <a:prstGeom prst="plus">
              <a:avLst>
                <a:gd name="adj" fmla="val 44254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pic>
          <p:nvPicPr>
            <p:cNvPr id="30" name="图片 15">
              <a:extLst>
                <a:ext uri="{FF2B5EF4-FFF2-40B4-BE49-F238E27FC236}">
                  <a16:creationId xmlns:a16="http://schemas.microsoft.com/office/drawing/2014/main" id="{4E2A6288-11E0-4CE3-A8EE-92F6A5BA2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026"/>
            <a:stretch/>
          </p:blipFill>
          <p:spPr>
            <a:xfrm>
              <a:off x="2407979" y="1442063"/>
              <a:ext cx="3392195" cy="2073493"/>
            </a:xfrm>
            <a:prstGeom prst="rect">
              <a:avLst/>
            </a:prstGeom>
          </p:spPr>
        </p:pic>
      </p:grp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876D8631-98FD-49E6-A1BF-27305F37EB29}"/>
              </a:ext>
            </a:extLst>
          </p:cNvPr>
          <p:cNvSpPr txBox="1"/>
          <p:nvPr/>
        </p:nvSpPr>
        <p:spPr>
          <a:xfrm rot="21094139">
            <a:off x="721159" y="3966392"/>
            <a:ext cx="310673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特別小心朋友的朋友！切勿掉以輕心！</a:t>
            </a:r>
            <a:endParaRPr lang="zh-TW" altLang="en-US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D05F184-C29E-4DA3-B508-5061CAD90557}"/>
              </a:ext>
            </a:extLst>
          </p:cNvPr>
          <p:cNvSpPr txBox="1"/>
          <p:nvPr/>
        </p:nvSpPr>
        <p:spPr>
          <a:xfrm>
            <a:off x="1348586" y="4959428"/>
            <a:ext cx="206317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留意食物包裝，</a:t>
            </a:r>
            <a:endParaRPr lang="en-US" altLang="zh-CN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避免落入陷阱！</a:t>
            </a:r>
            <a:endParaRPr lang="zh-TW" altLang="en-US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B0D0572C-7523-44BF-8128-62013344C652}"/>
              </a:ext>
            </a:extLst>
          </p:cNvPr>
          <p:cNvSpPr txBox="1"/>
          <p:nvPr/>
        </p:nvSpPr>
        <p:spPr>
          <a:xfrm>
            <a:off x="6501631" y="3518497"/>
            <a:ext cx="229315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200" b="1" dirty="0">
                <a:ln w="12700">
                  <a:noFill/>
                </a:ln>
                <a:solidFill>
                  <a:srgbClr val="DD57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對來路不明的物品、包裝特殊的糖果、咖啡包，勿輕易嚐試！</a:t>
            </a:r>
            <a:endParaRPr lang="zh-TW" altLang="en-US" sz="2200" b="1" dirty="0">
              <a:ln w="12700">
                <a:noFill/>
              </a:ln>
              <a:solidFill>
                <a:srgbClr val="DD57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">
            <a:extLst>
              <a:ext uri="{FF2B5EF4-FFF2-40B4-BE49-F238E27FC236}">
                <a16:creationId xmlns:a16="http://schemas.microsoft.com/office/drawing/2014/main" id="{B4ABFB14-4F06-427B-A6AA-D05F666C95DB}"/>
              </a:ext>
            </a:extLst>
          </p:cNvPr>
          <p:cNvSpPr txBox="1"/>
          <p:nvPr/>
        </p:nvSpPr>
        <p:spPr>
          <a:xfrm>
            <a:off x="0" y="40436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</a:t>
            </a:r>
            <a:r>
              <a:rPr lang="zh-CN" altLang="en-US" sz="44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避免新興毒品</a:t>
            </a:r>
            <a:r>
              <a:rPr lang="zh-CN" altLang="en-US" sz="4400" b="1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危害有方法！</a:t>
            </a:r>
            <a:endParaRPr lang="zh-TW" altLang="en-US" sz="4400" b="1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8" name="图片 3">
            <a:extLst>
              <a:ext uri="{FF2B5EF4-FFF2-40B4-BE49-F238E27FC236}">
                <a16:creationId xmlns:a16="http://schemas.microsoft.com/office/drawing/2014/main" id="{EF1F0665-81BD-4FE7-A3DB-73C81CC6C7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99" y="1609873"/>
            <a:ext cx="1597638" cy="235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1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262</Words>
  <Application>Microsoft Office PowerPoint</Application>
  <PresentationFormat>投影片</PresentationFormat>
  <Paragraphs>38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Microsoft YaHei</vt:lpstr>
      <vt:lpstr>微軟正黑體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Computer</dc:creator>
  <cp:lastModifiedBy>Al Liu</cp:lastModifiedBy>
  <cp:revision>139</cp:revision>
  <cp:lastPrinted>2021-05-27T01:39:54Z</cp:lastPrinted>
  <dcterms:created xsi:type="dcterms:W3CDTF">2020-02-03T02:53:23Z</dcterms:created>
  <dcterms:modified xsi:type="dcterms:W3CDTF">2021-05-31T03:32:41Z</dcterms:modified>
</cp:coreProperties>
</file>