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2" r:id="rId5"/>
  </p:sldMasterIdLst>
  <p:notesMasterIdLst>
    <p:notesMasterId r:id="rId34"/>
  </p:notesMasterIdLst>
  <p:handoutMasterIdLst>
    <p:handoutMasterId r:id="rId35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7" r:id="rId15"/>
    <p:sldId id="288" r:id="rId16"/>
    <p:sldId id="267" r:id="rId17"/>
    <p:sldId id="268" r:id="rId18"/>
    <p:sldId id="269" r:id="rId19"/>
    <p:sldId id="270" r:id="rId20"/>
    <p:sldId id="271" r:id="rId21"/>
    <p:sldId id="289" r:id="rId22"/>
    <p:sldId id="273" r:id="rId23"/>
    <p:sldId id="274" r:id="rId24"/>
    <p:sldId id="277" r:id="rId25"/>
    <p:sldId id="278" r:id="rId26"/>
    <p:sldId id="281" r:id="rId27"/>
    <p:sldId id="279" r:id="rId28"/>
    <p:sldId id="280" r:id="rId29"/>
    <p:sldId id="282" r:id="rId30"/>
    <p:sldId id="283" r:id="rId31"/>
    <p:sldId id="285" r:id="rId32"/>
    <p:sldId id="286" r:id="rId33"/>
  </p:sldIdLst>
  <p:sldSz cx="18288000" cy="10287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38" autoAdjust="0"/>
  </p:normalViewPr>
  <p:slideViewPr>
    <p:cSldViewPr>
      <p:cViewPr varScale="1">
        <p:scale>
          <a:sx n="63" d="100"/>
          <a:sy n="63" d="100"/>
        </p:scale>
        <p:origin x="1194" y="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FC64A-0447-427D-8EA1-A47FE669CE61}" type="datetimeFigureOut">
              <a:rPr lang="zh-TW" altLang="en-US" smtClean="0"/>
              <a:t>2022/8/2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95075-3748-423F-A1A1-DC57F25356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748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請按這裡移動投影片</a:t>
            </a: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請按這裡編輯備註格式</a:t>
            </a:r>
          </a:p>
        </p:txBody>
      </p:sp>
      <p:sp>
        <p:nvSpPr>
          <p:cNvPr id="1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C60D0B4-AF4D-48A0-BEB6-B4C6D84DEECB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157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0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5879E35-FC96-4B6F-A216-9AE0675413E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359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避免突然停藥：停藥需與醫師討論，以漸進式減量方式來停藥。不要自行停藥，否則容易產生戒斷症候群與反彈性失眠。</a:t>
            </a:r>
            <a:r>
              <a:t/>
            </a:r>
            <a:br/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BA56B54-27CD-4B67-9F67-8FFE7307D31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6319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 err="1">
                <a:latin typeface="Arial"/>
              </a:rPr>
              <a:t>避免突然停藥：停藥需與醫師討論，以漸進式減量方式來停藥。不要自行停藥，否則容易產生戒斷症候群與反彈性失眠</a:t>
            </a:r>
            <a:r>
              <a:rPr lang="en-US" sz="2000" b="0" strike="noStrike" spc="-1" dirty="0" smtClean="0">
                <a:latin typeface="Arial"/>
              </a:rPr>
              <a:t>。</a:t>
            </a:r>
          </a:p>
          <a:p>
            <a:pPr>
              <a:lnSpc>
                <a:spcPct val="100000"/>
              </a:lnSpc>
            </a:pPr>
            <a:r>
              <a:rPr lang="en-US" altLang="zh-TW" sz="20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「</a:t>
            </a:r>
            <a:r>
              <a:rPr lang="zh-TW" altLang="en-US" sz="2000" b="0" strike="noStrike" spc="-1" dirty="0" smtClean="0">
                <a:latin typeface="+mn-lt"/>
              </a:rPr>
              <a:t>擅自使用」</a:t>
            </a:r>
            <a:r>
              <a:rPr lang="en-US" altLang="zh-TW" sz="2000" b="0" strike="noStrike" spc="-1" dirty="0" smtClean="0">
                <a:latin typeface="+mn-lt"/>
              </a:rPr>
              <a:t>:</a:t>
            </a:r>
            <a:r>
              <a:rPr lang="zh-TW" altLang="en-US" sz="2000" b="0" strike="noStrike" spc="-1" dirty="0" smtClean="0">
                <a:latin typeface="+mn-lt"/>
              </a:rPr>
              <a:t>某些藥品可能造成畸形胎、早產、 新生兒體重過輕、昏睡、無力等。</a:t>
            </a:r>
          </a:p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en-US" sz="1200" b="1" strike="noStrike" spc="-1" dirty="0" err="1">
                <a:solidFill>
                  <a:srgbClr val="660033"/>
                </a:solidFill>
                <a:latin typeface="Arial"/>
                <a:ea typeface="標楷體"/>
              </a:rPr>
              <a:t>配合良好習慣：使用安眠藥時需配合情緒調適及生活作息調整，並減低壓力，效果才會好</a:t>
            </a:r>
            <a:r>
              <a:rPr lang="en-US" sz="12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。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 dirty="0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9C1542-3364-4071-BED2-C551B9CD2D2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646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0F7F27C-75DE-486E-A913-A450E2C92FF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09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6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3FE76D-ED22-4D5E-9A35-C700CE69B41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09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9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03D37AD-8A24-4B07-810D-314893B029A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197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2EAEA52-30CD-4EB6-AB17-6BABA79B80B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68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2000" b="0" strike="noStrike" spc="-1" dirty="0" smtClean="0">
                <a:latin typeface="+mn-lt"/>
              </a:rPr>
              <a:t>經常睡眠不足，會使人心情憂慮焦急及煩躁，影響工作及家庭與人際關係。</a:t>
            </a:r>
          </a:p>
          <a:p>
            <a:r>
              <a:rPr lang="zh-TW" altLang="en-US" sz="2000" b="0" strike="noStrike" spc="-1" dirty="0" smtClean="0">
                <a:latin typeface="+mn-lt"/>
              </a:rPr>
              <a:t>學生也會因睡眠不佳而導致注意力下降，進一步影響功課。</a:t>
            </a:r>
          </a:p>
          <a:p>
            <a:r>
              <a:rPr lang="zh-TW" altLang="en-US" sz="2000" b="0" strike="noStrike" spc="-1" dirty="0" smtClean="0">
                <a:latin typeface="+mn-lt"/>
              </a:rPr>
              <a:t>失眠可能會導致身體免疫力降低，各種疾病發生如</a:t>
            </a:r>
            <a:r>
              <a:rPr lang="en-US" altLang="zh-TW" sz="2000" b="0" strike="noStrike" spc="-1" dirty="0" smtClean="0">
                <a:latin typeface="+mn-lt"/>
              </a:rPr>
              <a:t>:</a:t>
            </a:r>
            <a:r>
              <a:rPr lang="zh-TW" altLang="en-US" sz="2000" b="0" strike="noStrike" spc="-1" dirty="0" smtClean="0">
                <a:latin typeface="+mn-lt"/>
              </a:rPr>
              <a:t>神經衰弱、感冒、肥胖、腸胃疾病及高血壓等，不可輕忽之。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A4163F26-93B4-41B4-BE04-2D1803C468D3}" type="slidenum">
              <a:rPr lang="en-US" sz="1200" spc="-1">
                <a:solidFill>
                  <a:srgbClr val="000000"/>
                </a:solidFill>
                <a:latin typeface="Calibri"/>
              </a:rPr>
              <a:pPr algn="r"/>
              <a:t>10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01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2000" b="0" strike="noStrike" spc="-1" dirty="0" smtClean="0">
                <a:latin typeface="+mn-lt"/>
              </a:rPr>
              <a:t>逐步調整生活型態 改善睡眠習慣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6CAC864-3FC8-4BC0-8596-560F2317FFF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0935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D3A5751-32DD-42F7-A0B4-70AA5C2E05E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30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上一版的資料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避免吸菸：</a:t>
            </a:r>
            <a:br>
              <a:rPr lang="zh-TW" altLang="en-US" dirty="0" smtClean="0"/>
            </a:br>
            <a:r>
              <a:rPr lang="zh-TW" altLang="en-US" dirty="0" smtClean="0"/>
              <a:t>菸品含有的尼古丁是一種興奮劑，會影響睡眠。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避免與食物同時使用：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食物</a:t>
            </a:r>
            <a:r>
              <a:rPr lang="en-US" altLang="zh-TW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例如</a:t>
            </a:r>
            <a:r>
              <a:rPr lang="zh-TW" altLang="en-US" sz="1200" b="1" strike="noStrike" spc="-1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1200" b="1" strike="noStrike" spc="-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葡萄柚汁、高脂肪食物</a:t>
            </a:r>
            <a:r>
              <a:rPr lang="en-US" altLang="zh-TW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12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可能會影響安眠藥的吸收。</a:t>
            </a:r>
            <a:endParaRPr lang="zh-TW" altLang="en-US" sz="1200" b="0" strike="noStrike" spc="-1" dirty="0" smtClean="0">
              <a:latin typeface="+mn-lt"/>
            </a:endParaRP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C60D0B4-AF4D-48A0-BEB6-B4C6D84DEECB}" type="slidenum">
              <a:rPr lang="en-US" sz="1400" b="0" strike="noStrike" spc="-1" smtClean="0">
                <a:latin typeface="Times New Roman"/>
              </a:rPr>
              <a:t>22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41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783643" y="8426661"/>
            <a:ext cx="14765870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9905" y="1525485"/>
            <a:ext cx="14359466" cy="72474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1" y="1514476"/>
            <a:ext cx="14359466" cy="7247465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539043" y="1053104"/>
            <a:ext cx="1135662" cy="851745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5852598" y="982848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2" y="2692403"/>
            <a:ext cx="11446936" cy="2742135"/>
          </a:xfrm>
        </p:spPr>
        <p:txBody>
          <a:bodyPr anchor="b">
            <a:normAutofit/>
          </a:bodyPr>
          <a:lstStyle>
            <a:lvl1pPr>
              <a:defRPr sz="86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4401" y="5604933"/>
            <a:ext cx="11424358" cy="2286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41353" y="8036389"/>
            <a:ext cx="2427642" cy="547688"/>
          </a:xfrm>
        </p:spPr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8089" y="8036389"/>
            <a:ext cx="10069690" cy="547688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861" y="8036389"/>
            <a:ext cx="1108046" cy="547688"/>
          </a:xfrm>
        </p:spPr>
        <p:txBody>
          <a:bodyPr/>
          <a:lstStyle>
            <a:lvl1pPr algn="ctr">
              <a:defRPr/>
            </a:lvl1pPr>
          </a:lstStyle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0985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10059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958" y="3359146"/>
            <a:ext cx="12508088" cy="2043113"/>
          </a:xfrm>
        </p:spPr>
        <p:txBody>
          <a:bodyPr anchor="b"/>
          <a:lstStyle>
            <a:lvl1pPr algn="ctr">
              <a:defRPr sz="71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2535" y="5588002"/>
            <a:ext cx="12462934" cy="1964267"/>
          </a:xfrm>
        </p:spPr>
        <p:txBody>
          <a:bodyPr anchor="t"/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683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596896" y="3182111"/>
            <a:ext cx="6400800" cy="54041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326880" y="3178970"/>
            <a:ext cx="6400800" cy="540781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127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5739" y="3183468"/>
            <a:ext cx="5879042" cy="1230312"/>
          </a:xfrm>
        </p:spPr>
        <p:txBody>
          <a:bodyPr anchor="b">
            <a:norm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21338" y="3183467"/>
            <a:ext cx="5888736" cy="1234440"/>
          </a:xfrm>
        </p:spPr>
        <p:txBody>
          <a:bodyPr anchor="b">
            <a:norm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596896" y="4416552"/>
            <a:ext cx="6455664" cy="41696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9290302" y="4417220"/>
            <a:ext cx="6455664" cy="41696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25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7387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319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1264355" y="9087057"/>
            <a:ext cx="1544320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8937745" y="907745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8942833" y="905256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1498409" y="865302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1499617" y="864108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4742213" y="440930"/>
            <a:ext cx="1135662" cy="851745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2701026" y="358013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2217953" y="3030064"/>
            <a:ext cx="6129654" cy="2254556"/>
          </a:xfrm>
        </p:spPr>
        <p:txBody>
          <a:bodyPr anchor="b">
            <a:normAutofit/>
          </a:bodyPr>
          <a:lstStyle>
            <a:lvl1pPr algn="ctr">
              <a:defRPr sz="43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9708582" y="1726490"/>
            <a:ext cx="6041584" cy="6938234"/>
          </a:xfrm>
        </p:spPr>
        <p:txBody>
          <a:bodyPr anchor="ctr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5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2296251" y="5435622"/>
            <a:ext cx="6097782" cy="3150600"/>
          </a:xfrm>
        </p:spPr>
        <p:txBody>
          <a:bodyPr>
            <a:normAutofit/>
          </a:bodyPr>
          <a:lstStyle>
            <a:lvl1pPr marL="0" indent="0" algn="ctr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12683397" y="8828509"/>
            <a:ext cx="2427642" cy="547688"/>
          </a:xfrm>
        </p:spPr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829109" y="8743892"/>
            <a:ext cx="7045214" cy="547688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5114627" y="8845442"/>
            <a:ext cx="1108046" cy="547688"/>
          </a:xfrm>
        </p:spPr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9429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1264355" y="9087057"/>
            <a:ext cx="1544320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1498409" y="865302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1490117" y="863654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8937745" y="907745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8929537" y="905880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4742213" y="440930"/>
            <a:ext cx="1135662" cy="851745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2701026" y="358013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2212848" y="3031236"/>
            <a:ext cx="6126480" cy="2249424"/>
          </a:xfrm>
        </p:spPr>
        <p:txBody>
          <a:bodyPr anchor="b">
            <a:normAutofit/>
          </a:bodyPr>
          <a:lstStyle>
            <a:lvl1pPr algn="ctr">
              <a:defRPr sz="43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9797231" y="1810908"/>
            <a:ext cx="5827726" cy="6809118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2304288" y="5431536"/>
            <a:ext cx="6089904" cy="3154680"/>
          </a:xfrm>
        </p:spPr>
        <p:txBody>
          <a:bodyPr>
            <a:normAutofit/>
          </a:bodyPr>
          <a:lstStyle>
            <a:lvl1pPr marL="0" indent="0" algn="ctr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12691873" y="8833106"/>
            <a:ext cx="2427642" cy="547688"/>
          </a:xfrm>
        </p:spPr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829139" y="8746556"/>
            <a:ext cx="6638086" cy="547688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5124179" y="8850040"/>
            <a:ext cx="1108046" cy="547688"/>
          </a:xfrm>
        </p:spPr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9439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9913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3" y="1388536"/>
            <a:ext cx="2861734" cy="714586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6443" y="1659469"/>
            <a:ext cx="10357558" cy="660400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465E9C"/>
                </a:solidFill>
              </a:rPr>
              <a:pPr/>
              <a:t>8/2/2022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8411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7128189"/>
            <a:ext cx="18288000" cy="316944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12211051" y="0"/>
            <a:ext cx="6076950" cy="10287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858128" y="5006340"/>
            <a:ext cx="12960096" cy="3451860"/>
          </a:xfrm>
        </p:spPr>
        <p:txBody>
          <a:bodyPr rIns="81642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866100" y="2317218"/>
            <a:ext cx="12960096" cy="2628900"/>
          </a:xfrm>
        </p:spPr>
        <p:txBody>
          <a:bodyPr tIns="0" rIns="81642" bIns="0" anchor="b">
            <a:normAutofit/>
          </a:bodyPr>
          <a:lstStyle>
            <a:lvl1pPr marL="0" indent="0" algn="r">
              <a:buNone/>
              <a:defRPr sz="3600">
                <a:solidFill>
                  <a:schemeClr val="tx1"/>
                </a:solidFill>
                <a:effectLst/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2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469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7128189"/>
            <a:ext cx="18288000" cy="316944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12211051" y="0"/>
            <a:ext cx="6076950" cy="10287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5375756"/>
            <a:ext cx="13258800" cy="2739545"/>
          </a:xfrm>
        </p:spPr>
        <p:txBody>
          <a:bodyPr tIns="0" bIns="0" anchor="t"/>
          <a:lstStyle>
            <a:lvl1pPr algn="l">
              <a:buNone/>
              <a:defRPr sz="75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3728700"/>
            <a:ext cx="13258800" cy="1600032"/>
          </a:xfrm>
        </p:spPr>
        <p:txBody>
          <a:bodyPr lIns="81642" tIns="0" rIns="81642" bIns="0" anchor="b"/>
          <a:lstStyle>
            <a:lvl1pPr marL="0" indent="0" algn="l">
              <a:buNone/>
              <a:defRPr sz="3600">
                <a:solidFill>
                  <a:schemeClr val="tx1"/>
                </a:solidFill>
                <a:effectLst/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9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4935200" cy="17145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7315200" cy="6788945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534400" y="2400301"/>
            <a:ext cx="7315200" cy="6788945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1387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16459200" cy="17145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8229600"/>
            <a:ext cx="8080376" cy="1257300"/>
          </a:xfrm>
        </p:spPr>
        <p:txBody>
          <a:bodyPr anchor="t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9290051" y="8229600"/>
            <a:ext cx="8083550" cy="1257300"/>
          </a:xfrm>
        </p:spPr>
        <p:txBody>
          <a:bodyPr anchor="t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914400" y="2275369"/>
            <a:ext cx="8080376" cy="59126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290051" y="2275369"/>
            <a:ext cx="8083550" cy="59126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0012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11480"/>
            <a:ext cx="14941296" cy="1714500"/>
          </a:xfrm>
        </p:spPr>
        <p:txBody>
          <a:bodyPr anchor="ctr"/>
          <a:lstStyle>
            <a:lvl1pPr algn="l">
              <a:defRPr sz="82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42279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1124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778292"/>
            <a:ext cx="6400800" cy="1095375"/>
          </a:xfrm>
        </p:spPr>
        <p:txBody>
          <a:bodyPr tIns="0" bIns="0" anchor="t"/>
          <a:lstStyle>
            <a:lvl1pPr algn="l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321636"/>
            <a:ext cx="5486400" cy="1371600"/>
          </a:xfrm>
        </p:spPr>
        <p:txBody>
          <a:bodyPr lIns="81642" tIns="0" rIns="81642" bIns="0" anchor="b"/>
          <a:lstStyle>
            <a:lvl1pPr marL="0" indent="0" algn="l">
              <a:buNone/>
              <a:defRPr sz="2500"/>
            </a:lvl1pPr>
            <a:lvl2pPr>
              <a:buNone/>
              <a:defRPr sz="21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971800"/>
            <a:ext cx="14173200" cy="571500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900"/>
            </a:lvl3pPr>
            <a:lvl4pPr>
              <a:defRPr sz="3600"/>
            </a:lvl4pPr>
            <a:lvl5pPr>
              <a:defRPr sz="3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6312896" y="9633097"/>
            <a:ext cx="1524000" cy="547688"/>
          </a:xfrm>
        </p:spPr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874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13464" y="2558564"/>
            <a:ext cx="6107736" cy="1880712"/>
          </a:xfrm>
        </p:spPr>
        <p:txBody>
          <a:bodyPr anchor="b"/>
          <a:lstStyle>
            <a:lvl1pPr algn="l">
              <a:buNone/>
              <a:defRPr sz="39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131256" y="1529861"/>
            <a:ext cx="8229600" cy="61722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57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113468" y="4498148"/>
            <a:ext cx="6107732" cy="3995223"/>
          </a:xfrm>
        </p:spPr>
        <p:txBody>
          <a:bodyPr lIns="81642" rIns="81642"/>
          <a:lstStyle>
            <a:lvl1pPr marL="0" indent="0">
              <a:buFontTx/>
              <a:buNone/>
              <a:defRPr sz="2100"/>
            </a:lvl1pPr>
            <a:lvl2pPr>
              <a:buFontTx/>
              <a:buNone/>
              <a:defRPr sz="2100"/>
            </a:lvl2pPr>
            <a:lvl3pPr>
              <a:buFontTx/>
              <a:buNone/>
              <a:defRPr sz="18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14400" y="9633097"/>
            <a:ext cx="4267200" cy="547688"/>
          </a:xfrm>
        </p:spPr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96446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0722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8/2/2022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611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768D8F6-250A-49FA-868D-FDDFF290CF9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E1E559-F1D7-457F-820B-D7A3107BE27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257301" y="9103995"/>
            <a:ext cx="1584198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3040" y="862965"/>
            <a:ext cx="15392400" cy="8572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3040" y="864108"/>
            <a:ext cx="15392400" cy="85725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1087483" y="409637"/>
            <a:ext cx="1135662" cy="851745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6371890" y="305513"/>
            <a:ext cx="850392" cy="113385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0047" y="1226374"/>
            <a:ext cx="13930490" cy="1803728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1" y="3178885"/>
            <a:ext cx="12392810" cy="5405718"/>
          </a:xfrm>
          <a:prstGeom prst="rect">
            <a:avLst/>
          </a:prstGeom>
        </p:spPr>
        <p:txBody>
          <a:bodyPr vert="horz" lIns="163284" tIns="81642" rIns="163284" bIns="81642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09177" y="8713729"/>
            <a:ext cx="242764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sz="2400" spc="-1">
              <a:solidFill>
                <a:srgbClr val="465E9C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2" y="8713729"/>
            <a:ext cx="11080376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5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sz="2400" spc="-1">
              <a:solidFill>
                <a:srgbClr val="465E9C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40405" y="8713729"/>
            <a:ext cx="1108046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5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768D8F6-250A-49FA-868D-FDDFF290CF97}" type="slidenum">
              <a:rPr lang="en-US" sz="1200" spc="-1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en-US" sz="1200" spc="-1">
              <a:solidFill>
                <a:srgbClr val="465E9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069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9853" indent="-489853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82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939119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57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395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532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670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7128189"/>
            <a:ext cx="18288000" cy="316944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14630400" y="0"/>
            <a:ext cx="3657600" cy="10287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63284" tIns="81642" rIns="163284" bIns="81642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914400" y="411957"/>
            <a:ext cx="14935200" cy="1714500"/>
          </a:xfrm>
          <a:prstGeom prst="rect">
            <a:avLst/>
          </a:prstGeom>
        </p:spPr>
        <p:txBody>
          <a:bodyPr vert="horz" lIns="81642" tIns="81642" rIns="81642" bIns="81642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4935200" cy="6788945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914400" y="9633097"/>
            <a:ext cx="4267200" cy="547688"/>
          </a:xfrm>
          <a:prstGeom prst="rect">
            <a:avLst/>
          </a:prstGeom>
        </p:spPr>
        <p:txBody>
          <a:bodyPr vert="horz" lIns="163284" tIns="81642" rIns="163284" bIns="0" anchor="b"/>
          <a:lstStyle>
            <a:lvl1pPr algn="l" eaLnBrk="1" latinLnBrk="0" hangingPunct="1">
              <a:defRPr kumimoji="0" sz="18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sz="2400" spc="-1">
              <a:solidFill>
                <a:srgbClr val="D4D2D0">
                  <a:shade val="50000"/>
                </a:srgbClr>
              </a:solidFill>
              <a:latin typeface="Times New Roman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6248400" y="9633097"/>
            <a:ext cx="5791200" cy="547688"/>
          </a:xfrm>
          <a:prstGeom prst="rect">
            <a:avLst/>
          </a:prstGeom>
        </p:spPr>
        <p:txBody>
          <a:bodyPr vert="horz" lIns="0" tIns="81642" rIns="0" bIns="0" anchor="b"/>
          <a:lstStyle>
            <a:lvl1pPr algn="ctr" eaLnBrk="1" latinLnBrk="0" hangingPunct="1">
              <a:defRPr kumimoji="0" sz="18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sz="2400" spc="-1">
              <a:solidFill>
                <a:srgbClr val="D4D2D0">
                  <a:shade val="50000"/>
                </a:srgbClr>
              </a:solidFill>
              <a:latin typeface="Times New Roman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6306800" y="9633097"/>
            <a:ext cx="15240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8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68D8F6-250A-49FA-868D-FDDFF290CF97}" type="slidenum">
              <a:rPr lang="en-US" sz="1200" spc="-1" smtClean="0">
                <a:solidFill>
                  <a:srgbClr val="8B8B8B"/>
                </a:solidFill>
                <a:latin typeface="Calibri"/>
              </a:rPr>
              <a:pPr/>
              <a:t>‹#›</a:t>
            </a:fld>
            <a:endParaRPr lang="en-US" sz="1200" spc="-1">
              <a:solidFill>
                <a:srgbClr val="D4D2D0">
                  <a:shade val="50000"/>
                </a:srgb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534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8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1108" indent="-685795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89947" indent="-489853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4600" kern="1200">
          <a:solidFill>
            <a:schemeClr val="tx1"/>
          </a:solidFill>
          <a:latin typeface="+mn-lt"/>
          <a:ea typeface="+mn-ea"/>
          <a:cs typeface="+mn-cs"/>
        </a:defRPr>
      </a:lvl2pPr>
      <a:lvl3pPr marL="1796128" indent="-457196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82" indent="-424539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661536" indent="-326569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090" indent="-326569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3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428973" indent="-326569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820855" indent="-326569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752" indent="-326569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/>
          <p:cNvPicPr/>
          <p:nvPr/>
        </p:nvPicPr>
        <p:blipFill>
          <a:blip r:embed="rId3"/>
          <a:srcRect t="39" b="39"/>
          <a:stretch/>
        </p:blipFill>
        <p:spPr>
          <a:xfrm>
            <a:off x="-1366200" y="6544440"/>
            <a:ext cx="10039320" cy="4065840"/>
          </a:xfrm>
          <a:prstGeom prst="rect">
            <a:avLst/>
          </a:prstGeom>
          <a:ln>
            <a:noFill/>
          </a:ln>
        </p:spPr>
      </p:pic>
      <p:pic>
        <p:nvPicPr>
          <p:cNvPr id="168" name="Picture 3"/>
          <p:cNvPicPr/>
          <p:nvPr/>
        </p:nvPicPr>
        <p:blipFill>
          <a:blip r:embed="rId4"/>
          <a:stretch/>
        </p:blipFill>
        <p:spPr>
          <a:xfrm>
            <a:off x="11302200" y="0"/>
            <a:ext cx="6857640" cy="6857640"/>
          </a:xfrm>
          <a:prstGeom prst="rect">
            <a:avLst/>
          </a:prstGeom>
          <a:ln>
            <a:noFill/>
          </a:ln>
        </p:spPr>
      </p:pic>
      <p:pic>
        <p:nvPicPr>
          <p:cNvPr id="169" name="Picture 4"/>
          <p:cNvPicPr/>
          <p:nvPr/>
        </p:nvPicPr>
        <p:blipFill>
          <a:blip r:embed="rId5"/>
          <a:srcRect t="39" b="39"/>
          <a:stretch/>
        </p:blipFill>
        <p:spPr>
          <a:xfrm>
            <a:off x="4082760" y="7094160"/>
            <a:ext cx="10523880" cy="4262040"/>
          </a:xfrm>
          <a:prstGeom prst="rect">
            <a:avLst/>
          </a:prstGeom>
          <a:ln>
            <a:noFill/>
          </a:ln>
        </p:spPr>
      </p:pic>
      <p:pic>
        <p:nvPicPr>
          <p:cNvPr id="170" name="Picture 5"/>
          <p:cNvPicPr/>
          <p:nvPr/>
        </p:nvPicPr>
        <p:blipFill>
          <a:blip r:embed="rId3"/>
          <a:srcRect t="39" b="39"/>
          <a:stretch/>
        </p:blipFill>
        <p:spPr>
          <a:xfrm>
            <a:off x="11302200" y="7033680"/>
            <a:ext cx="8198640" cy="33202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15008" y="1959120"/>
            <a:ext cx="10847432" cy="2821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9200" b="0" strike="noStrike" spc="-106" dirty="0" err="1">
                <a:solidFill>
                  <a:srgbClr val="000000"/>
                </a:solidFill>
                <a:latin typeface="微軟正黑體"/>
                <a:ea typeface="微軟正黑體"/>
              </a:rPr>
              <a:t>認識失眠</a:t>
            </a:r>
            <a:r>
              <a:rPr lang="en-US" sz="9200" b="0" strike="noStrike" spc="-106" dirty="0">
                <a:solidFill>
                  <a:srgbClr val="000000"/>
                </a:solidFill>
                <a:latin typeface="微軟正黑體"/>
                <a:ea typeface="微軟正黑體"/>
              </a:rPr>
              <a:t>&amp;</a:t>
            </a:r>
            <a:endParaRPr lang="en-US" sz="9200" b="0" strike="noStrike" spc="-1" dirty="0">
              <a:latin typeface="Arial"/>
            </a:endParaRPr>
          </a:p>
          <a:p>
            <a:pPr algn="ctr">
              <a:lnSpc>
                <a:spcPts val="11001"/>
              </a:lnSpc>
            </a:pPr>
            <a:r>
              <a:rPr lang="en-US" sz="9200" b="0" strike="noStrike" spc="-106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正確使用</a:t>
            </a:r>
            <a:r>
              <a:rPr lang="zh-TW" altLang="en-US" sz="9200" b="0" strike="noStrike" spc="-106" dirty="0" smtClean="0">
                <a:solidFill>
                  <a:srgbClr val="000000"/>
                </a:solidFill>
                <a:latin typeface="微軟正黑體"/>
                <a:ea typeface="微軟正黑體"/>
              </a:rPr>
              <a:t>鎮靜</a:t>
            </a:r>
            <a:r>
              <a:rPr lang="en-US" sz="9200" b="0" strike="noStrike" spc="-106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安眠藥</a:t>
            </a:r>
            <a:endParaRPr lang="en-US" sz="9200" b="0" strike="noStrike" spc="-1" dirty="0">
              <a:latin typeface="Arial"/>
            </a:endParaRPr>
          </a:p>
        </p:txBody>
      </p:sp>
      <p:pic>
        <p:nvPicPr>
          <p:cNvPr id="172" name="Picture 7"/>
          <p:cNvPicPr/>
          <p:nvPr/>
        </p:nvPicPr>
        <p:blipFill>
          <a:blip r:embed="rId4"/>
          <a:stretch/>
        </p:blipFill>
        <p:spPr>
          <a:xfrm>
            <a:off x="11492640" y="190440"/>
            <a:ext cx="6857640" cy="68576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2763360" y="5635800"/>
            <a:ext cx="7128720" cy="142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主辦單位:衛生福利部食品藥物管理署</a:t>
            </a:r>
            <a:r>
              <a:rPr lang="en-US" sz="2400" b="1" strike="noStrike" spc="-24" dirty="0">
                <a:solidFill>
                  <a:srgbClr val="AC7BA6"/>
                </a:solidFill>
                <a:latin typeface="微軟正黑體"/>
                <a:ea typeface="微軟正黑體"/>
              </a:rPr>
              <a:t> 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承辦單位:臺灣健康促進學校協會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計畫主持人：紀雪雲教授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>
                <a:solidFill>
                  <a:srgbClr val="AC7BA6"/>
                </a:solidFill>
                <a:latin typeface="微軟正黑體"/>
                <a:ea typeface="微軟正黑體"/>
              </a:rPr>
              <a:t>日期：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111年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0</a:t>
            </a:r>
            <a:r>
              <a:rPr lang="en-US" altLang="zh-TW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8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月</a:t>
            </a:r>
            <a:r>
              <a:rPr lang="en-US" altLang="zh-TW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01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日修訂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4"/>
          <p:cNvPicPr/>
          <p:nvPr/>
        </p:nvPicPr>
        <p:blipFill>
          <a:blip r:embed="rId3"/>
          <a:stretch/>
        </p:blipFill>
        <p:spPr>
          <a:xfrm>
            <a:off x="12528376" y="967036"/>
            <a:ext cx="3785050" cy="2281228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1876924" y="1613880"/>
            <a:ext cx="7276680" cy="6572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spc="123" dirty="0" err="1">
                <a:latin typeface="微軟正黑體"/>
                <a:ea typeface="微軟正黑體"/>
              </a:rPr>
              <a:t>失眠對我們的影響</a:t>
            </a:r>
            <a:endParaRPr lang="en-US" sz="6000" spc="-1" dirty="0">
              <a:latin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prstClr val="white"/>
                </a:solidFill>
              </a:rPr>
              <a:t>9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35288" y="5365408"/>
            <a:ext cx="309634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+mn-ea"/>
              </a:rPr>
              <a:t>失眠</a:t>
            </a:r>
            <a:endParaRPr lang="en-US" altLang="zh-TW" sz="4000" dirty="0" smtClean="0">
              <a:latin typeface="+mn-ea"/>
            </a:endParaRPr>
          </a:p>
          <a:p>
            <a:pPr algn="ctr"/>
            <a:r>
              <a:rPr lang="en-US" altLang="zh-TW" sz="4000" dirty="0" smtClean="0">
                <a:latin typeface="+mn-ea"/>
              </a:rPr>
              <a:t>(</a:t>
            </a:r>
            <a:r>
              <a:rPr lang="zh-TW" altLang="en-US" sz="4000" dirty="0" smtClean="0">
                <a:latin typeface="+mn-ea"/>
              </a:rPr>
              <a:t>睡眠不足</a:t>
            </a:r>
            <a:r>
              <a:rPr lang="en-US" altLang="zh-TW" sz="4000" dirty="0" smtClean="0">
                <a:latin typeface="+mn-ea"/>
              </a:rPr>
              <a:t>)</a:t>
            </a:r>
            <a:endParaRPr lang="zh-TW" altLang="en-US" sz="4000" dirty="0">
              <a:latin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40144" y="3952693"/>
            <a:ext cx="367240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pc="-1" dirty="0" smtClean="0"/>
              <a:t>工作</a:t>
            </a:r>
            <a:r>
              <a:rPr lang="en-US" altLang="zh-TW" sz="4000" spc="-1" dirty="0" smtClean="0"/>
              <a:t>/</a:t>
            </a:r>
            <a:r>
              <a:rPr lang="zh-TW" altLang="en-US" sz="4000" spc="-1" dirty="0" smtClean="0"/>
              <a:t>家庭</a:t>
            </a:r>
            <a:r>
              <a:rPr lang="en-US" altLang="zh-TW" sz="4000" spc="-1" dirty="0" smtClean="0"/>
              <a:t>/</a:t>
            </a:r>
          </a:p>
          <a:p>
            <a:pPr algn="ctr"/>
            <a:r>
              <a:rPr lang="zh-TW" altLang="en-US" sz="4000" spc="-1" dirty="0" smtClean="0"/>
              <a:t>學業</a:t>
            </a:r>
            <a:r>
              <a:rPr lang="en-US" altLang="zh-TW" sz="4000" spc="-1" dirty="0" smtClean="0"/>
              <a:t>/</a:t>
            </a:r>
            <a:r>
              <a:rPr lang="zh-TW" altLang="en-US" sz="4000" spc="-1" dirty="0" smtClean="0"/>
              <a:t>人際關係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903245" y="5276132"/>
            <a:ext cx="2885991" cy="1499394"/>
            <a:chOff x="7343800" y="4393803"/>
            <a:chExt cx="2885991" cy="1499394"/>
          </a:xfrm>
        </p:grpSpPr>
        <p:grpSp>
          <p:nvGrpSpPr>
            <p:cNvPr id="11" name="群組 10"/>
            <p:cNvGrpSpPr/>
            <p:nvPr/>
          </p:nvGrpSpPr>
          <p:grpSpPr>
            <a:xfrm>
              <a:off x="7444119" y="4533172"/>
              <a:ext cx="2785672" cy="1186392"/>
              <a:chOff x="7444119" y="4533172"/>
              <a:chExt cx="2785672" cy="1186392"/>
            </a:xfrm>
          </p:grpSpPr>
          <p:sp>
            <p:nvSpPr>
              <p:cNvPr id="3" name="向右箭號 2"/>
              <p:cNvSpPr/>
              <p:nvPr/>
            </p:nvSpPr>
            <p:spPr>
              <a:xfrm>
                <a:off x="7444119" y="4533172"/>
                <a:ext cx="2785672" cy="1186392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文字方塊 5"/>
              <p:cNvSpPr txBox="1"/>
              <p:nvPr/>
            </p:nvSpPr>
            <p:spPr>
              <a:xfrm>
                <a:off x="7770352" y="4868242"/>
                <a:ext cx="1301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200" dirty="0" smtClean="0"/>
                  <a:t>影響</a:t>
                </a:r>
                <a:endParaRPr lang="zh-TW" altLang="en-US" sz="3200" dirty="0"/>
              </a:p>
            </p:txBody>
          </p:sp>
        </p:grpSp>
        <p:sp>
          <p:nvSpPr>
            <p:cNvPr id="8" name="文字方塊 7"/>
            <p:cNvSpPr txBox="1"/>
            <p:nvPr/>
          </p:nvSpPr>
          <p:spPr>
            <a:xfrm>
              <a:off x="7444119" y="4393803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smtClean="0"/>
                <a:t>(</a:t>
              </a:r>
              <a:r>
                <a:rPr lang="zh-TW" altLang="en-US" sz="2400" dirty="0" smtClean="0"/>
                <a:t>心情憂慮焦躁</a:t>
              </a:r>
              <a:r>
                <a:rPr lang="en-US" altLang="zh-TW" sz="2400" dirty="0" smtClean="0"/>
                <a:t>)</a:t>
              </a:r>
              <a:endParaRPr lang="zh-TW" altLang="en-US" sz="24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7343800" y="5431532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smtClean="0"/>
                <a:t>(</a:t>
              </a:r>
              <a:r>
                <a:rPr lang="zh-TW" altLang="en-US" sz="2400" dirty="0"/>
                <a:t>注意力不集中</a:t>
              </a:r>
              <a:r>
                <a:rPr lang="en-US" altLang="zh-TW" sz="2400" dirty="0" smtClean="0"/>
                <a:t>)</a:t>
              </a:r>
              <a:endParaRPr lang="zh-TW" altLang="en-US" sz="2400" dirty="0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0440144" y="6545995"/>
            <a:ext cx="367240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身體</a:t>
            </a:r>
            <a:endParaRPr lang="en-US" altLang="zh-TW" sz="4000" dirty="0" smtClean="0"/>
          </a:p>
          <a:p>
            <a:pPr algn="ctr"/>
            <a:r>
              <a:rPr lang="zh-TW" altLang="en-US" sz="4000" dirty="0" smtClean="0"/>
              <a:t>免疫力降低</a:t>
            </a:r>
            <a:endParaRPr lang="zh-TW" altLang="en-US" sz="4000" dirty="0"/>
          </a:p>
        </p:txBody>
      </p:sp>
      <p:sp>
        <p:nvSpPr>
          <p:cNvPr id="14" name="向下箭號 13"/>
          <p:cNvSpPr/>
          <p:nvPr/>
        </p:nvSpPr>
        <p:spPr>
          <a:xfrm>
            <a:off x="14112552" y="4207396"/>
            <a:ext cx="648072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14112552" y="6688847"/>
            <a:ext cx="648072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29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8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1"/>
          <p:cNvGrpSpPr/>
          <p:nvPr/>
        </p:nvGrpSpPr>
        <p:grpSpPr>
          <a:xfrm>
            <a:off x="2666880" y="1837080"/>
            <a:ext cx="13173864" cy="7242654"/>
            <a:chOff x="2666880" y="1837080"/>
            <a:chExt cx="12488400" cy="7242654"/>
          </a:xfrm>
        </p:grpSpPr>
        <p:sp>
          <p:nvSpPr>
            <p:cNvPr id="234" name="CustomShape 2"/>
            <p:cNvSpPr/>
            <p:nvPr/>
          </p:nvSpPr>
          <p:spPr>
            <a:xfrm>
              <a:off x="2666880" y="1837080"/>
              <a:ext cx="1248840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4800" b="1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學習如何正確使用鎮靜安眠藥，改善失眠問題</a:t>
              </a:r>
              <a:endParaRPr lang="en-US" sz="4800" spc="-1" dirty="0">
                <a:solidFill>
                  <a:prstClr val="white"/>
                </a:solidFill>
              </a:endParaRPr>
            </a:p>
          </p:txBody>
        </p:sp>
        <p:sp>
          <p:nvSpPr>
            <p:cNvPr id="235" name="CustomShape 3"/>
            <p:cNvSpPr/>
            <p:nvPr/>
          </p:nvSpPr>
          <p:spPr>
            <a:xfrm>
              <a:off x="3755648" y="8464181"/>
              <a:ext cx="10696593" cy="6155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zh-TW" altLang="en-US" sz="4000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有</a:t>
              </a:r>
              <a:r>
                <a:rPr lang="en-US" sz="4000" spc="-1" dirty="0" err="1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失眠</a:t>
              </a:r>
              <a:r>
                <a:rPr lang="zh-TW" altLang="en-US" sz="4000" spc="-1" dirty="0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問題應尋求</a:t>
              </a:r>
              <a:r>
                <a:rPr lang="zh-TW" altLang="en-US" sz="4000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專業醫療</a:t>
              </a:r>
              <a:r>
                <a:rPr lang="zh-TW" altLang="en-US" sz="4000" spc="-1" dirty="0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診治，並調整生活型態</a:t>
              </a:r>
              <a:r>
                <a:rPr lang="en-US" altLang="zh-TW" sz="4000" spc="-1" dirty="0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!</a:t>
              </a:r>
              <a:endParaRPr lang="en-US" sz="4000" spc="-1" dirty="0">
                <a:solidFill>
                  <a:prstClr val="white"/>
                </a:solidFill>
              </a:endParaRPr>
            </a:p>
          </p:txBody>
        </p:sp>
      </p:grpSp>
      <p:sp>
        <p:nvSpPr>
          <p:cNvPr id="236" name="CustomShape 4"/>
          <p:cNvSpPr/>
          <p:nvPr/>
        </p:nvSpPr>
        <p:spPr>
          <a:xfrm>
            <a:off x="6095880" y="786240"/>
            <a:ext cx="508680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6000" spc="123">
                <a:solidFill>
                  <a:srgbClr val="FBF1EF"/>
                </a:solidFill>
                <a:latin typeface="Times New Roman"/>
                <a:ea typeface="微軟正黑體"/>
              </a:rPr>
              <a:t>PART 2</a:t>
            </a:r>
            <a:endParaRPr lang="en-US" sz="6000" spc="-1">
              <a:solidFill>
                <a:prstClr val="white"/>
              </a:solidFill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5486400" y="2913840"/>
            <a:ext cx="8610120" cy="51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能力一:做身體的主人</a:t>
            </a:r>
            <a:endParaRPr lang="en-US" sz="4400" spc="-1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能力二:清楚表達自己的身體狀況</a:t>
            </a:r>
            <a:endParaRPr lang="en-US" sz="4400" spc="-1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能力三:看清楚藥品標示</a:t>
            </a:r>
            <a:r>
              <a:rPr dirty="0">
                <a:solidFill>
                  <a:prstClr val="white"/>
                </a:solidFill>
              </a:rPr>
              <a:t/>
            </a:r>
            <a:br>
              <a:rPr dirty="0">
                <a:solidFill>
                  <a:prstClr val="white"/>
                </a:solidFill>
              </a:rPr>
            </a:br>
            <a:r>
              <a:rPr lang="en-US" sz="4400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能力四:清楚用藥方法與時間</a:t>
            </a:r>
            <a:r>
              <a:rPr dirty="0">
                <a:solidFill>
                  <a:prstClr val="white"/>
                </a:solidFill>
              </a:rPr>
              <a:t/>
            </a:r>
            <a:br>
              <a:rPr dirty="0">
                <a:solidFill>
                  <a:prstClr val="white"/>
                </a:solidFill>
              </a:rPr>
            </a:br>
            <a:r>
              <a:rPr lang="en-US" sz="4400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能力五:與醫師藥師做朋友</a:t>
            </a:r>
            <a:endParaRPr lang="en-US" sz="4400" spc="-1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white"/>
                </a:solidFill>
              </a:rPr>
              <a:t>10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922080" y="-2304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TW" altLang="en-US" dirty="0"/>
          </a:p>
        </p:txBody>
      </p:sp>
      <p:sp>
        <p:nvSpPr>
          <p:cNvPr id="240" name="CustomShape 2"/>
          <p:cNvSpPr/>
          <p:nvPr/>
        </p:nvSpPr>
        <p:spPr>
          <a:xfrm>
            <a:off x="7313760" y="2191172"/>
            <a:ext cx="10260000" cy="6463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3350" indent="-742950">
              <a:lnSpc>
                <a:spcPts val="5601"/>
              </a:lnSpc>
              <a:buFont typeface="+mj-lt"/>
              <a:buAutoNum type="arabicParenR"/>
            </a:pPr>
            <a:r>
              <a:rPr lang="zh-TW" altLang="en-US" sz="4000" b="1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睡眠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時間要注意</a:t>
            </a:r>
            <a:r>
              <a:rPr 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r>
              <a:rPr dirty="0" smtClean="0"/>
              <a:t/>
            </a:r>
            <a:br>
              <a:rPr dirty="0" smtClean="0"/>
            </a:br>
            <a:r>
              <a:rPr lang="zh-TW" altLang="en-US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避免</a:t>
            </a:r>
            <a:r>
              <a:rPr lang="zh-TW" altLang="zh-TW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午睡</a:t>
            </a:r>
            <a:r>
              <a:rPr lang="zh-TW" altLang="zh-TW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或補</a:t>
            </a:r>
            <a:r>
              <a:rPr lang="zh-TW" altLang="zh-TW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眠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超過</a:t>
            </a:r>
            <a:r>
              <a:rPr lang="en-US" altLang="zh-TW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1</a:t>
            </a:r>
            <a:r>
              <a:rPr lang="zh-TW" altLang="zh-TW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小時</a:t>
            </a:r>
            <a:r>
              <a:rPr lang="zh-TW" altLang="zh-TW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以上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zh-TW" altLang="zh-TW" sz="3600" spc="-1" dirty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399960" indent="-399600">
              <a:lnSpc>
                <a:spcPts val="5601"/>
              </a:lnSpc>
              <a:buFont typeface="+mj-lt"/>
              <a:buAutoNum type="arabicParenR"/>
            </a:pPr>
            <a:endParaRPr lang="en-US" dirty="0"/>
          </a:p>
          <a:p>
            <a:pPr marL="743310" indent="-742950">
              <a:lnSpc>
                <a:spcPts val="5601"/>
              </a:lnSpc>
              <a:buFont typeface="+mj-lt"/>
              <a:buAutoNum type="arabicParenR"/>
            </a:pPr>
            <a:r>
              <a:rPr lang="en-US" sz="4000" b="1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睡前飲食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要留意</a:t>
            </a:r>
            <a:r>
              <a:rPr 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避免喝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含咖啡因飲品</a:t>
            </a:r>
            <a:r>
              <a:rPr lang="en-US" altLang="zh-TW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咖啡或茶</a:t>
            </a:r>
            <a:r>
              <a:rPr lang="en-US" altLang="zh-TW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和酒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過多。</a:t>
            </a:r>
            <a:endParaRPr lang="en-US" sz="3600" spc="-1" dirty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743310" indent="-742950">
              <a:lnSpc>
                <a:spcPts val="5601"/>
              </a:lnSpc>
              <a:buFont typeface="+mj-lt"/>
              <a:buAutoNum type="arabicParenR" startAt="3"/>
            </a:pPr>
            <a:r>
              <a:rPr lang="zh-TW" altLang="en-US" sz="4000" b="1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活動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時機要調整</a:t>
            </a:r>
            <a:r>
              <a:rPr 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</a:p>
          <a:p>
            <a:pPr>
              <a:lnSpc>
                <a:spcPts val="5601"/>
              </a:lnSpc>
            </a:pP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睡前須留意</a:t>
            </a:r>
            <a:r>
              <a:rPr lang="en-US" altLang="zh-TW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-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飲食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過量、激烈運動、上網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過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久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endParaRPr lang="en-US" altLang="zh-TW" sz="3600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過度興奮的活動等。</a:t>
            </a:r>
            <a:endParaRPr lang="en-US" sz="3600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7344000" y="504000"/>
            <a:ext cx="7560640" cy="8592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altLang="zh-TW" sz="4000" b="0" strike="noStrike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0" strike="noStrike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一</a:t>
            </a:r>
            <a:r>
              <a:rPr lang="en-US" altLang="zh-TW" sz="4000" b="0" strike="noStrike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en-US" sz="4000" b="0" strike="noStrike" spc="559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養成良好作息與睡眠習慣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0" y="2023560"/>
            <a:ext cx="6950520" cy="730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能力一 作身體的主人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43" name="CustomShape 5"/>
          <p:cNvSpPr/>
          <p:nvPr/>
        </p:nvSpPr>
        <p:spPr>
          <a:xfrm>
            <a:off x="114480" y="9350280"/>
            <a:ext cx="6857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From: 1.失眠問診指引. 台灣睡眠醫學學會修訂 Mar. 23, 2007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           2.黑天白夜-找回燦爛的陽光 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           3.台大醫院睡眠醫學中心-失眠知多少衛教單張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44" name="圖片 1"/>
          <p:cNvPicPr/>
          <p:nvPr/>
        </p:nvPicPr>
        <p:blipFill>
          <a:blip r:embed="rId3"/>
          <a:stretch/>
        </p:blipFill>
        <p:spPr>
          <a:xfrm>
            <a:off x="793800" y="4228920"/>
            <a:ext cx="5498640" cy="3665520"/>
          </a:xfrm>
          <a:prstGeom prst="rect">
            <a:avLst/>
          </a:prstGeom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11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"/>
          <p:cNvSpPr/>
          <p:nvPr/>
        </p:nvSpPr>
        <p:spPr>
          <a:xfrm>
            <a:off x="7200000" y="514080"/>
            <a:ext cx="7200584" cy="8592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altLang="zh-TW" sz="4000" b="0" strike="noStrike" spc="-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0" strike="noStrike" spc="-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4000" b="0" strike="noStrike" spc="-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0" strike="noStrike" spc="-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有失眠問題應尋求專業協助</a:t>
            </a:r>
            <a:endParaRPr lang="en-US" sz="40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0" y="2023560"/>
            <a:ext cx="6950520" cy="730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能力一 作身體的主人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249" name="Picture 2"/>
          <p:cNvPicPr/>
          <p:nvPr/>
        </p:nvPicPr>
        <p:blipFill>
          <a:blip r:embed="rId2"/>
          <a:stretch/>
        </p:blipFill>
        <p:spPr>
          <a:xfrm>
            <a:off x="15856560" y="7602120"/>
            <a:ext cx="2215080" cy="2671560"/>
          </a:xfrm>
          <a:prstGeom prst="rect">
            <a:avLst/>
          </a:prstGeom>
          <a:ln>
            <a:noFill/>
          </a:ln>
        </p:spPr>
      </p:pic>
      <p:pic>
        <p:nvPicPr>
          <p:cNvPr id="250" name="圖片 12"/>
          <p:cNvPicPr/>
          <p:nvPr/>
        </p:nvPicPr>
        <p:blipFill>
          <a:blip r:embed="rId3"/>
          <a:stretch/>
        </p:blipFill>
        <p:spPr>
          <a:xfrm>
            <a:off x="796680" y="4735800"/>
            <a:ext cx="5357520" cy="3571920"/>
          </a:xfrm>
          <a:prstGeom prst="rect">
            <a:avLst/>
          </a:prstGeom>
          <a:ln>
            <a:noFill/>
          </a:ln>
        </p:spPr>
      </p:pic>
      <p:sp>
        <p:nvSpPr>
          <p:cNvPr id="251" name="CustomShape 4"/>
          <p:cNvSpPr/>
          <p:nvPr/>
        </p:nvSpPr>
        <p:spPr>
          <a:xfrm>
            <a:off x="7200000" y="1911666"/>
            <a:ext cx="10840320" cy="6463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不要自行購買鎮靜安眠藥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</a:t>
            </a:r>
            <a:r>
              <a:rPr lang="en-US" sz="3600" b="1" u="sng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鎮靜安眠藥是處方藥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，不要拿親友正在使用的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鎮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靜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安眠藥自行服用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，有失眠問題，應尋求專業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醫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師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的診治</a:t>
            </a:r>
            <a:r>
              <a:rPr lang="en-US" altLang="zh-TW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 startAt="2"/>
            </a:pP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請勿重複就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診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zh-TW" altLang="en-US" sz="4000" b="1" strike="noStrike" spc="-1" dirty="0">
                <a:solidFill>
                  <a:srgbClr val="000000"/>
                </a:solidFill>
                <a:latin typeface="Arial"/>
                <a:ea typeface="微軟正黑體"/>
              </a:rPr>
              <a:t> </a:t>
            </a:r>
            <a:r>
              <a:rPr lang="zh-TW" altLang="en-US" sz="4000" b="1" strike="noStrike" spc="-1" dirty="0" smtClean="0">
                <a:solidFill>
                  <a:srgbClr val="000000"/>
                </a:solidFill>
                <a:latin typeface="Arial"/>
                <a:ea typeface="微軟正黑體"/>
              </a:rPr>
              <a:t>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不同科別或醫院就診時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應告訴診間醫師正在服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用鎮靜安眠藥，避免重複開藥，亦不要主動要求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醫師開立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12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0B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800360" y="967320"/>
            <a:ext cx="15070680" cy="91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睡不著怎麼辦?</a:t>
            </a:r>
            <a:endParaRPr lang="en-US" sz="6000" b="0" strike="noStrike" spc="-1">
              <a:latin typeface="Arial"/>
            </a:endParaRPr>
          </a:p>
        </p:txBody>
      </p:sp>
      <p:pic>
        <p:nvPicPr>
          <p:cNvPr id="254" name="Picture 2"/>
          <p:cNvPicPr/>
          <p:nvPr/>
        </p:nvPicPr>
        <p:blipFill>
          <a:blip r:embed="rId3"/>
          <a:stretch/>
        </p:blipFill>
        <p:spPr>
          <a:xfrm>
            <a:off x="14500080" y="8621640"/>
            <a:ext cx="3908160" cy="196056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1800360" y="2012040"/>
            <a:ext cx="14689440" cy="561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1.想睡的時候才上床，只有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在睡覺的時候使用床/寢室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2.躺20~30分鐘 (但無需一直看錶)，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睡不著再起來做一些單調的事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   情，等有睡意再上床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；若仍無睡意，則服藥後立即上床。 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3.半夜起床時(如上廁所)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避免看時鐘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-13320" y="9908280"/>
            <a:ext cx="626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From:台大醫院睡眠醫學中心-失眠知多少衛教單張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57" name="Picture 3"/>
          <p:cNvPicPr/>
          <p:nvPr/>
        </p:nvPicPr>
        <p:blipFill>
          <a:blip r:embed="rId4"/>
          <a:stretch/>
        </p:blipFill>
        <p:spPr>
          <a:xfrm>
            <a:off x="12534840" y="5965200"/>
            <a:ext cx="4319640" cy="2879640"/>
          </a:xfrm>
          <a:prstGeom prst="rect">
            <a:avLst/>
          </a:prstGeom>
          <a:ln>
            <a:noFill/>
          </a:ln>
        </p:spPr>
      </p:pic>
      <p:pic>
        <p:nvPicPr>
          <p:cNvPr id="258" name="Picture 4"/>
          <p:cNvPicPr/>
          <p:nvPr/>
        </p:nvPicPr>
        <p:blipFill>
          <a:blip r:embed="rId5"/>
          <a:stretch/>
        </p:blipFill>
        <p:spPr>
          <a:xfrm>
            <a:off x="6299640" y="5963760"/>
            <a:ext cx="4319640" cy="2881080"/>
          </a:xfrm>
          <a:prstGeom prst="rect">
            <a:avLst/>
          </a:prstGeom>
          <a:ln>
            <a:noFill/>
          </a:ln>
        </p:spPr>
      </p:pic>
      <p:pic>
        <p:nvPicPr>
          <p:cNvPr id="259" name="Picture 5"/>
          <p:cNvPicPr/>
          <p:nvPr/>
        </p:nvPicPr>
        <p:blipFill>
          <a:blip r:embed="rId6"/>
          <a:stretch/>
        </p:blipFill>
        <p:spPr>
          <a:xfrm>
            <a:off x="1600200" y="5282280"/>
            <a:ext cx="2879640" cy="4319640"/>
          </a:xfrm>
          <a:prstGeom prst="rect">
            <a:avLst/>
          </a:prstGeom>
          <a:ln>
            <a:noFill/>
          </a:ln>
        </p:spPr>
      </p:pic>
      <p:pic>
        <p:nvPicPr>
          <p:cNvPr id="260" name="Picture 6"/>
          <p:cNvPicPr/>
          <p:nvPr/>
        </p:nvPicPr>
        <p:blipFill>
          <a:blip r:embed="rId7"/>
          <a:stretch/>
        </p:blipFill>
        <p:spPr>
          <a:xfrm>
            <a:off x="1942200" y="6711480"/>
            <a:ext cx="2133360" cy="2133360"/>
          </a:xfrm>
          <a:prstGeom prst="rect">
            <a:avLst/>
          </a:prstGeom>
          <a:ln>
            <a:noFill/>
          </a:ln>
        </p:spPr>
      </p:pic>
      <p:sp>
        <p:nvSpPr>
          <p:cNvPr id="261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2" name="Picture 6"/>
          <p:cNvPicPr/>
          <p:nvPr/>
        </p:nvPicPr>
        <p:blipFill>
          <a:blip r:embed="rId7"/>
          <a:stretch/>
        </p:blipFill>
        <p:spPr>
          <a:xfrm>
            <a:off x="7392960" y="6134040"/>
            <a:ext cx="2133360" cy="2133360"/>
          </a:xfrm>
          <a:prstGeom prst="rect">
            <a:avLst/>
          </a:prstGeom>
          <a:ln>
            <a:noFill/>
          </a:ln>
        </p:spPr>
      </p:pic>
      <p:pic>
        <p:nvPicPr>
          <p:cNvPr id="263" name="Picture 6"/>
          <p:cNvPicPr/>
          <p:nvPr/>
        </p:nvPicPr>
        <p:blipFill>
          <a:blip r:embed="rId7"/>
          <a:stretch/>
        </p:blipFill>
        <p:spPr>
          <a:xfrm>
            <a:off x="12953880" y="7331760"/>
            <a:ext cx="2133360" cy="2133360"/>
          </a:xfrm>
          <a:prstGeom prst="rect">
            <a:avLst/>
          </a:prstGeom>
          <a:ln>
            <a:noFill/>
          </a:ln>
        </p:spPr>
      </p:pic>
      <p:sp>
        <p:nvSpPr>
          <p:cNvPr id="13" name="文字方塊 1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13</a:t>
            </a:r>
            <a:endParaRPr lang="zh-TW" altLang="en-US" dirty="0"/>
          </a:p>
        </p:txBody>
      </p:sp>
      <p:sp>
        <p:nvSpPr>
          <p:cNvPr id="14" name="爆炸 1 13"/>
          <p:cNvSpPr/>
          <p:nvPr/>
        </p:nvSpPr>
        <p:spPr>
          <a:xfrm>
            <a:off x="15265144" y="63440"/>
            <a:ext cx="3018936" cy="201346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補充資料</a:t>
            </a:r>
            <a:endParaRPr lang="zh-TW" altLang="en-US" sz="40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2"/>
          <p:cNvSpPr/>
          <p:nvPr/>
        </p:nvSpPr>
        <p:spPr>
          <a:xfrm>
            <a:off x="7243028" y="581400"/>
            <a:ext cx="7373580" cy="8592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r>
              <a:rPr lang="zh-TW" altLang="en-US" sz="4000" b="0" strike="noStrike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自身狀況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7272000" y="1687116"/>
            <a:ext cx="10260000" cy="78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ts val="5601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失眠狀況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詳細描述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何時開始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、持續多久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endParaRPr lang="en-US" sz="3600" b="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容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易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發生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失眠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情境</a:t>
            </a:r>
            <a:r>
              <a:rPr lang="en-US" altLang="zh-TW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ex:有壓力或心事、身體不適時</a:t>
            </a:r>
            <a:endParaRPr lang="en-US" sz="360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目前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生活型態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ex:輪班或夜班工作</a:t>
            </a:r>
            <a:endParaRPr lang="en-US" sz="360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失眠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類型說明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sz="360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ex:入睡困難、睡眠中斷、早醒、多夢、惡夢</a:t>
            </a:r>
            <a:endParaRPr lang="en-US" sz="360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 startAt="5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白天精神與工作表現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endParaRPr lang="en-US" sz="3600" b="0" strike="noStrike" spc="-1" dirty="0">
              <a:latin typeface="Arial"/>
            </a:endParaRPr>
          </a:p>
          <a:p>
            <a:pPr marL="742950" indent="-742950">
              <a:lnSpc>
                <a:spcPts val="5601"/>
              </a:lnSpc>
              <a:buFont typeface="+mj-lt"/>
              <a:buAutoNum type="arabicParenR" startAt="5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白天睡眠狀況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?</a:t>
            </a:r>
            <a:r>
              <a:rPr dirty="0"/>
              <a:t/>
            </a:r>
            <a:br>
              <a:rPr dirty="0"/>
            </a:br>
            <a:r>
              <a:rPr lang="en-US" sz="360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ex:午睡、補眠、晚起等</a:t>
            </a:r>
            <a:endParaRPr lang="en-US" sz="3600" strike="noStrike" spc="-1" dirty="0">
              <a:latin typeface="Arial"/>
            </a:endParaRPr>
          </a:p>
        </p:txBody>
      </p:sp>
      <p:pic>
        <p:nvPicPr>
          <p:cNvPr id="269" name="圖片 4"/>
          <p:cNvPicPr/>
          <p:nvPr/>
        </p:nvPicPr>
        <p:blipFill>
          <a:blip r:embed="rId2"/>
          <a:stretch/>
        </p:blipFill>
        <p:spPr>
          <a:xfrm>
            <a:off x="1035000" y="4049280"/>
            <a:ext cx="5371920" cy="358092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2"/>
          <p:cNvSpPr/>
          <p:nvPr/>
        </p:nvSpPr>
        <p:spPr>
          <a:xfrm>
            <a:off x="7394040" y="504000"/>
            <a:ext cx="7510600" cy="7619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r>
              <a:rPr lang="zh-TW" altLang="en-US" sz="4000" spc="559" dirty="0">
                <a:solidFill>
                  <a:srgbClr val="000000"/>
                </a:solidFill>
                <a:latin typeface="微軟正黑體"/>
                <a:ea typeface="微軟正黑體"/>
              </a:rPr>
              <a:t>自身</a:t>
            </a:r>
            <a:r>
              <a:rPr lang="zh-TW" altLang="en-US" sz="4000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狀況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7315200" y="1790640"/>
            <a:ext cx="10260000" cy="7940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特殊體質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有無藥品或食物過敏史，以及特殊飲食習慣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如有吸菸或喝酒習慣請主動告知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過去病史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曾經發生過的疾病，包含各種身體或心理疾病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、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家族性或遺傳性疾病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(四)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使用中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的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藥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品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目前正在使用的藥品，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包含中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(西)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藥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保健食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品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或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其他精神或神經科用藥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75" name="Picture 2"/>
          <p:cNvPicPr/>
          <p:nvPr/>
        </p:nvPicPr>
        <p:blipFill>
          <a:blip r:embed="rId2"/>
          <a:srcRect l="2812" r="10174" b="18220"/>
          <a:stretch/>
        </p:blipFill>
        <p:spPr>
          <a:xfrm>
            <a:off x="829800" y="4077360"/>
            <a:ext cx="5781960" cy="361908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15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6954040" y="58824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7331272" y="1409579"/>
            <a:ext cx="10613776" cy="6278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(五)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工作特質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是否需要開車或從事操作機械等需要專注力的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工作，以及近期是否要考試等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。 </a:t>
            </a:r>
            <a:endParaRPr lang="en-US" sz="36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(六)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懷孕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或哺乳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)：</a:t>
            </a:r>
            <a:endParaRPr lang="en-US" sz="40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女性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告知是否懷孕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正準備懷孕或正在哺餵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母乳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endParaRPr lang="en-US" sz="36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打呼情形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是否會因打呼而中斷睡眠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zh-TW" altLang="en-US" sz="3600" b="1" dirty="0" smtClean="0"/>
              <a:t>     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81" name="圖片 3"/>
          <p:cNvPicPr/>
          <p:nvPr/>
        </p:nvPicPr>
        <p:blipFill>
          <a:blip r:embed="rId2"/>
          <a:stretch/>
        </p:blipFill>
        <p:spPr>
          <a:xfrm>
            <a:off x="897120" y="4049280"/>
            <a:ext cx="5714640" cy="380952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135888" y="982795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16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6990056" y="7924036"/>
            <a:ext cx="11298960" cy="16601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9960" indent="-399600" algn="ctr">
              <a:lnSpc>
                <a:spcPct val="150000"/>
              </a:lnSpc>
            </a:pPr>
            <a:r>
              <a:rPr lang="en-US" altLang="zh-TW" sz="4000" b="1" spc="-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000" b="1" spc="-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提醒您</a:t>
            </a:r>
            <a:r>
              <a:rPr lang="en-US" altLang="zh-TW" sz="4400" b="1" spc="-1" dirty="0">
                <a:solidFill>
                  <a:schemeClr val="tx1"/>
                </a:solidFill>
                <a:latin typeface="新細明體"/>
                <a:ea typeface="新細明體"/>
              </a:rPr>
              <a:t>~</a:t>
            </a:r>
            <a:endParaRPr lang="en-US" altLang="zh-TW" sz="3600" b="1" spc="-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9960" indent="-399600" algn="ctr">
              <a:lnSpc>
                <a:spcPct val="150000"/>
              </a:lnSpc>
            </a:pPr>
            <a:r>
              <a:rPr lang="zh-TW" altLang="en-US" sz="2800" b="1" spc="-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平時相關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r>
              <a:rPr lang="en-US" altLang="zh-TW" sz="3200" b="1" spc="-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就診</a:t>
            </a:r>
            <a:r>
              <a:rPr lang="zh-TW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可提出</a:t>
            </a:r>
            <a:r>
              <a:rPr lang="zh-TW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與醫師</a:t>
            </a:r>
            <a:r>
              <a:rPr lang="zh-TW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7243028" y="522169"/>
            <a:ext cx="7373580" cy="8592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r>
              <a:rPr lang="zh-TW" altLang="en-US" sz="4000" b="0" strike="noStrike" spc="559" dirty="0" smtClean="0">
                <a:solidFill>
                  <a:srgbClr val="000000"/>
                </a:solidFill>
                <a:latin typeface="微軟正黑體"/>
                <a:ea typeface="微軟正黑體"/>
              </a:rPr>
              <a:t>自身狀況</a:t>
            </a:r>
            <a:endParaRPr lang="en-US" sz="4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0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A6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-9720" y="2048760"/>
            <a:ext cx="6997680" cy="729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能力三 看清楚藥品標示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7344000" y="823020"/>
            <a:ext cx="7200600" cy="8592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領</a:t>
            </a:r>
            <a:r>
              <a:rPr lang="zh-TW" altLang="en-US" sz="4000" b="0" strike="noStrike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鎮靜</a:t>
            </a:r>
            <a:r>
              <a:rPr lang="en-US" sz="4000" b="0" strike="noStrike" spc="559" dirty="0" err="1" smtClean="0">
                <a:solidFill>
                  <a:srgbClr val="FFFFFF"/>
                </a:solidFill>
                <a:latin typeface="微軟正黑體"/>
                <a:ea typeface="微軟正黑體"/>
              </a:rPr>
              <a:t>安眠藥時看清楚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87" name="Picture 2"/>
          <p:cNvPicPr/>
          <p:nvPr/>
        </p:nvPicPr>
        <p:blipFill>
          <a:blip r:embed="rId2"/>
          <a:stretch/>
        </p:blipFill>
        <p:spPr>
          <a:xfrm>
            <a:off x="900360" y="4079880"/>
            <a:ext cx="5500080" cy="3668760"/>
          </a:xfrm>
          <a:prstGeom prst="rect">
            <a:avLst/>
          </a:prstGeom>
          <a:ln>
            <a:noFill/>
          </a:ln>
        </p:spPr>
      </p:pic>
      <p:sp>
        <p:nvSpPr>
          <p:cNvPr id="291" name="CustomShape 6"/>
          <p:cNvSpPr/>
          <p:nvPr/>
        </p:nvSpPr>
        <p:spPr>
          <a:xfrm>
            <a:off x="7371000" y="1831132"/>
            <a:ext cx="10917000" cy="8125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基本資料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領到藥時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先核對藥袋上姓名與年齡是否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正確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endParaRPr lang="en-US" sz="3600" b="0" strike="noStrike" spc="-1" dirty="0" smtClean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藥品用法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 smtClean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請依藥袋上劑量與時間服用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勿自行增減藥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量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藥品適應症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檢核自己的疾病或症狀是否有出現在藥袋上藥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品適應症的描述內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/>
            </a:r>
            <a:b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</a:br>
            <a:r>
              <a:rPr lang="en-US" altLang="zh-TW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四</a:t>
            </a:r>
            <a:r>
              <a:rPr lang="en-US" altLang="zh-TW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藥品名稱和外觀：</a:t>
            </a:r>
            <a:r>
              <a:rPr lang="zh-TW" altLang="en-US" dirty="0">
                <a:solidFill>
                  <a:prstClr val="black"/>
                </a:solidFill>
              </a:rPr>
              <a:t/>
            </a:r>
            <a:br>
              <a:rPr lang="zh-TW" altLang="en-US" dirty="0">
                <a:solidFill>
                  <a:prstClr val="black"/>
                </a:solidFill>
              </a:rPr>
            </a:b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藥品的形狀、顏色等是否與藥袋上的描述相符。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18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A6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988680" y="4680"/>
            <a:ext cx="11298960" cy="10282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2"/>
          <p:cNvSpPr/>
          <p:nvPr/>
        </p:nvSpPr>
        <p:spPr>
          <a:xfrm>
            <a:off x="-9720" y="2048760"/>
            <a:ext cx="6997680" cy="729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能力三 看清楚藥品標示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7344000" y="246956"/>
            <a:ext cx="6912568" cy="8592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領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鎮靜</a:t>
            </a:r>
            <a:r>
              <a:rPr lang="en-US" sz="4000" b="0" strike="noStrike" spc="559" dirty="0" err="1" smtClean="0">
                <a:solidFill>
                  <a:srgbClr val="FFFFFF"/>
                </a:solidFill>
                <a:latin typeface="微軟正黑體"/>
                <a:ea typeface="微軟正黑體"/>
              </a:rPr>
              <a:t>安眠藥時看清楚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/>
          <a:stretch/>
        </p:blipFill>
        <p:spPr>
          <a:xfrm>
            <a:off x="1438920" y="4305240"/>
            <a:ext cx="4687560" cy="3126960"/>
          </a:xfrm>
          <a:prstGeom prst="rect">
            <a:avLst/>
          </a:prstGeom>
          <a:ln>
            <a:noFill/>
          </a:ln>
        </p:spPr>
      </p:pic>
      <p:sp>
        <p:nvSpPr>
          <p:cNvPr id="297" name="CustomShape 4"/>
          <p:cNvSpPr/>
          <p:nvPr/>
        </p:nvSpPr>
        <p:spPr>
          <a:xfrm>
            <a:off x="7348680" y="1543100"/>
            <a:ext cx="10634040" cy="7940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五)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注意事項、副作用、警語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>
              <a:latin typeface="Arial"/>
            </a:endParaRPr>
          </a:p>
          <a:p>
            <a:pPr marL="889000" indent="101600">
              <a:lnSpc>
                <a:spcPct val="150000"/>
              </a:lnSpc>
              <a:buFont typeface="+mj-lt"/>
              <a:buAutoNum type="arabicParenR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看清楚藥袋上的注意事項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，了解藥品使用後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可能產生的副作用或重要警訊、發生頻率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endParaRPr lang="en-US" sz="3600" b="0" strike="noStrike" spc="-1" dirty="0">
              <a:latin typeface="Arial"/>
            </a:endParaRPr>
          </a:p>
          <a:p>
            <a:pPr marL="889000">
              <a:lnSpc>
                <a:spcPct val="150000"/>
              </a:lnSpc>
              <a:buFont typeface="+mj-lt"/>
              <a:buAutoNum type="arabicParenR" startAt="2"/>
            </a:pPr>
            <a:r>
              <a:rPr lang="en-US" sz="3600" b="1" strike="noStrike" spc="-1" dirty="0" err="1" smtClean="0">
                <a:latin typeface="微軟正黑體"/>
                <a:ea typeface="微軟正黑體"/>
              </a:rPr>
              <a:t>服用安眠藥期間</a:t>
            </a:r>
            <a:r>
              <a:rPr lang="en-US" sz="3600" b="1" strike="noStrike" spc="-1" dirty="0" err="1">
                <a:latin typeface="微軟正黑體"/>
                <a:ea typeface="微軟正黑體"/>
              </a:rPr>
              <a:t>，避免開車、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從事需要專注</a:t>
            </a:r>
            <a:endParaRPr lang="en-US" sz="3600" b="1" strike="noStrike" spc="-1" dirty="0" smtClean="0">
              <a:latin typeface="微軟正黑體"/>
              <a:ea typeface="微軟正黑體"/>
            </a:endParaRPr>
          </a:p>
          <a:p>
            <a:pPr marL="711200">
              <a:lnSpc>
                <a:spcPct val="150000"/>
              </a:lnSpc>
            </a:pP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  </a:t>
            </a:r>
            <a:r>
              <a:rPr lang="en-US" sz="3600" b="1" strike="noStrike" spc="-1" dirty="0" smtClean="0">
                <a:latin typeface="微軟正黑體"/>
                <a:ea typeface="微軟正黑體"/>
              </a:rPr>
              <a:t>  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力的工作或操作危險的機械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。</a:t>
            </a:r>
            <a:endParaRPr lang="en-US" sz="3600" b="1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(六)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使用天數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核對藥品應該服用多久，並當場核對藥品總量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注意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藥品保存方法與期限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，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並放置於小孩</a:t>
            </a:r>
            <a:endParaRPr lang="en-US" sz="4000" b="1" strike="noStrike" spc="-1" dirty="0" smtClean="0">
              <a:solidFill>
                <a:srgbClr val="660033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4000" b="1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      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拿不到的地方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。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19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6"/>
          <p:cNvPicPr/>
          <p:nvPr/>
        </p:nvPicPr>
        <p:blipFill>
          <a:blip r:embed="rId3"/>
          <a:srcRect l="3655" r="2546"/>
          <a:stretch/>
        </p:blipFill>
        <p:spPr>
          <a:xfrm>
            <a:off x="12333960" y="4995720"/>
            <a:ext cx="5423760" cy="3854520"/>
          </a:xfrm>
          <a:prstGeom prst="rect">
            <a:avLst/>
          </a:prstGeom>
          <a:ln>
            <a:noFill/>
          </a:ln>
        </p:spPr>
      </p:pic>
      <p:pic>
        <p:nvPicPr>
          <p:cNvPr id="175" name="Picture 7"/>
          <p:cNvPicPr/>
          <p:nvPr/>
        </p:nvPicPr>
        <p:blipFill>
          <a:blip r:embed="rId4"/>
          <a:srcRect l="4418" r="4418"/>
          <a:stretch/>
        </p:blipFill>
        <p:spPr>
          <a:xfrm>
            <a:off x="12333960" y="476280"/>
            <a:ext cx="5423760" cy="3967200"/>
          </a:xfrm>
          <a:prstGeom prst="rect">
            <a:avLst/>
          </a:prstGeom>
          <a:ln>
            <a:noFill/>
          </a:ln>
        </p:spPr>
      </p:pic>
      <p:grpSp>
        <p:nvGrpSpPr>
          <p:cNvPr id="176" name="Group 1"/>
          <p:cNvGrpSpPr/>
          <p:nvPr/>
        </p:nvGrpSpPr>
        <p:grpSpPr>
          <a:xfrm>
            <a:off x="272520" y="3693240"/>
            <a:ext cx="12045960" cy="2756768"/>
            <a:chOff x="272520" y="3693240"/>
            <a:chExt cx="12045960" cy="2756768"/>
          </a:xfrm>
        </p:grpSpPr>
        <p:sp>
          <p:nvSpPr>
            <p:cNvPr id="177" name="CustomShape 2"/>
            <p:cNvSpPr/>
            <p:nvPr/>
          </p:nvSpPr>
          <p:spPr>
            <a:xfrm>
              <a:off x="272520" y="3693240"/>
              <a:ext cx="12045960" cy="73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4800" b="0" strike="noStrike" spc="143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認識失眠，認真找出原因，對症改善</a:t>
              </a:r>
              <a:endParaRPr lang="en-US" sz="4800" b="0" strike="noStrike" spc="-1" dirty="0">
                <a:latin typeface="Arial"/>
              </a:endParaRPr>
            </a:p>
          </p:txBody>
        </p:sp>
        <p:sp>
          <p:nvSpPr>
            <p:cNvPr id="178" name="CustomShape 3"/>
            <p:cNvSpPr/>
            <p:nvPr/>
          </p:nvSpPr>
          <p:spPr>
            <a:xfrm>
              <a:off x="272520" y="4972680"/>
              <a:ext cx="12045960" cy="14773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0" strike="noStrike" spc="318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若你有入睡困難或睡太短等問題，可參考本簡報</a:t>
              </a:r>
              <a:endParaRPr lang="en-US" sz="3200" b="0" strike="noStrike" spc="-1" dirty="0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0" strike="noStrike" spc="318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改變生活作息或尋求專業協助</a:t>
              </a:r>
              <a:endParaRPr lang="en-US" sz="3200" b="0" strike="noStrike" spc="-1" dirty="0">
                <a:latin typeface="Arial"/>
              </a:endParaRPr>
            </a:p>
          </p:txBody>
        </p:sp>
      </p:grpSp>
      <p:sp>
        <p:nvSpPr>
          <p:cNvPr id="179" name="CustomShape 4"/>
          <p:cNvSpPr/>
          <p:nvPr/>
        </p:nvSpPr>
        <p:spPr>
          <a:xfrm>
            <a:off x="3501360" y="2360520"/>
            <a:ext cx="508680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6000" b="0" strike="noStrike" spc="123">
                <a:solidFill>
                  <a:srgbClr val="FBF1EF"/>
                </a:solidFill>
                <a:latin typeface="Times New Roman"/>
                <a:ea typeface="微軟正黑體"/>
              </a:rPr>
              <a:t>PART 1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2"/>
          <p:cNvSpPr/>
          <p:nvPr/>
        </p:nvSpPr>
        <p:spPr>
          <a:xfrm>
            <a:off x="829800" y="3034440"/>
            <a:ext cx="578196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微軟正黑體"/>
                <a:ea typeface="微軟正黑體"/>
              </a:rPr>
              <a:t>安眠藥適用對象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7271792" y="2919696"/>
            <a:ext cx="10978048" cy="5604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533400" indent="-533400">
              <a:lnSpc>
                <a:spcPts val="4955"/>
              </a:lnSpc>
              <a:buFont typeface="+mj-lt"/>
              <a:buAutoNum type="arabicParenR"/>
            </a:pPr>
            <a:r>
              <a:rPr lang="en-US" sz="4000" b="1" strike="noStrike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  <a:tabLst>
                <a:tab pos="533400" algn="l"/>
              </a:tabLst>
            </a:pPr>
            <a:r>
              <a:rPr lang="zh-TW" altLang="en-US" sz="3600" b="1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sz="3600" b="1" strike="noStrike" spc="15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主要適用於入睡困難</a:t>
            </a:r>
            <a:r>
              <a:rPr lang="en-US" sz="3600" b="1" strike="noStrike" spc="15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，可幫助入睡</a:t>
            </a: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4955"/>
              </a:lnSpc>
              <a:buFont typeface="+mj-lt"/>
              <a:buAutoNum type="arabicParenR"/>
            </a:pP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533400">
              <a:lnSpc>
                <a:spcPts val="4955"/>
              </a:lnSpc>
              <a:buFont typeface="+mj-lt"/>
              <a:buAutoNum type="arabicParenR" startAt="2"/>
            </a:pPr>
            <a:r>
              <a:rPr lang="en-US" sz="4000" b="1" strike="noStrike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zh-TW" altLang="en-US" sz="3600" b="1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sz="3600" b="1" strike="noStrike" spc="15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主要適用於淺眠或早醒的人可增加睡眠時間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4955"/>
              </a:lnSpc>
              <a:buFont typeface="+mj-lt"/>
              <a:buAutoNum type="arabicParenR"/>
            </a:pP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3400" indent="-533400">
              <a:lnSpc>
                <a:spcPts val="4955"/>
              </a:lnSpc>
              <a:buFont typeface="+mj-lt"/>
              <a:buAutoNum type="arabicParenR" startAt="3"/>
            </a:pPr>
            <a:r>
              <a:rPr lang="en-US" sz="4000" b="1" strike="noStrike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zh-TW" altLang="en-US" sz="3600" b="1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spc="15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sz="3600" b="1" strike="noStrike" spc="15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用於治療無法維持睡眠時間及白天合併焦慮症</a:t>
            </a: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311" name="Picture 5"/>
          <p:cNvPicPr/>
          <p:nvPr/>
        </p:nvPicPr>
        <p:blipFill>
          <a:blip r:embed="rId2"/>
          <a:stretch/>
        </p:blipFill>
        <p:spPr>
          <a:xfrm>
            <a:off x="668520" y="4686480"/>
            <a:ext cx="5781960" cy="3854520"/>
          </a:xfrm>
          <a:prstGeom prst="rect">
            <a:avLst/>
          </a:prstGeom>
          <a:ln>
            <a:noFill/>
          </a:ln>
        </p:spPr>
      </p:pic>
      <p:grpSp>
        <p:nvGrpSpPr>
          <p:cNvPr id="312" name="Group 4"/>
          <p:cNvGrpSpPr/>
          <p:nvPr/>
        </p:nvGrpSpPr>
        <p:grpSpPr>
          <a:xfrm>
            <a:off x="7105752" y="8513764"/>
            <a:ext cx="10989216" cy="1051920"/>
            <a:chOff x="7153920" y="8115120"/>
            <a:chExt cx="11411133" cy="1051920"/>
          </a:xfrm>
        </p:grpSpPr>
        <p:pic>
          <p:nvPicPr>
            <p:cNvPr id="313" name="Picture 6"/>
            <p:cNvPicPr/>
            <p:nvPr/>
          </p:nvPicPr>
          <p:blipFill>
            <a:blip r:embed="rId3"/>
            <a:stretch/>
          </p:blipFill>
          <p:spPr>
            <a:xfrm>
              <a:off x="7153920" y="8115120"/>
              <a:ext cx="1043640" cy="105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4" name="CustomShape 5"/>
            <p:cNvSpPr/>
            <p:nvPr/>
          </p:nvSpPr>
          <p:spPr>
            <a:xfrm>
              <a:off x="8197920" y="8115120"/>
              <a:ext cx="10367133" cy="10259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3600" b="1" strike="noStrike" spc="128" dirty="0" err="1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</a:t>
              </a:r>
              <a:r>
                <a:rPr lang="en-US" sz="3600" b="1" strike="noStrike" spc="128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：</a:t>
              </a:r>
              <a:r>
                <a:rPr dirty="0"/>
                <a:t/>
              </a:r>
              <a:br>
                <a:rPr dirty="0"/>
              </a:br>
              <a:r>
                <a:rPr lang="zh-TW" altLang="en-US" sz="3600" b="1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每個人失眠狀況</a:t>
              </a:r>
              <a:r>
                <a:rPr lang="zh-TW" altLang="en-US" sz="3600" b="1" spc="-1" dirty="0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不同，切勿拿他人的藥品使用</a:t>
              </a:r>
              <a:r>
                <a:rPr lang="en-US" sz="3600" b="1" strike="noStrike" spc="128" dirty="0" smtClean="0">
                  <a:solidFill>
                    <a:srgbClr val="0000FF"/>
                  </a:solidFill>
                  <a:latin typeface="微軟正黑體"/>
                  <a:ea typeface="微軟正黑體"/>
                </a:rPr>
                <a:t>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6980968" y="737840"/>
            <a:ext cx="10854720" cy="1493280"/>
            <a:chOff x="7371000" y="-341280"/>
            <a:chExt cx="10854720" cy="1493280"/>
          </a:xfrm>
        </p:grpSpPr>
        <p:pic>
          <p:nvPicPr>
            <p:cNvPr id="11" name="Picture 6"/>
            <p:cNvPicPr/>
            <p:nvPr/>
          </p:nvPicPr>
          <p:blipFill>
            <a:blip r:embed="rId3"/>
            <a:stretch/>
          </p:blipFill>
          <p:spPr>
            <a:xfrm>
              <a:off x="7371000" y="-341280"/>
              <a:ext cx="1002600" cy="146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5"/>
            <p:cNvSpPr/>
            <p:nvPr/>
          </p:nvSpPr>
          <p:spPr>
            <a:xfrm>
              <a:off x="8288640" y="-341280"/>
              <a:ext cx="9937080" cy="14932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貼心提醒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：</a:t>
              </a:r>
              <a:r>
                <a:rPr dirty="0"/>
                <a:t/>
              </a:r>
              <a:br>
                <a:rPr dirty="0"/>
              </a:b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領安眠藥時，請看清楚藥袋標示、仿單（藥品使用說明書）及用藥指導單張並請攜帶健保卡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(</a:t>
              </a: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或身分證明文件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)。</a:t>
              </a:r>
              <a:endParaRPr lang="en-US" sz="2800" b="0" strike="noStrike" spc="-1" dirty="0">
                <a:latin typeface="Arial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17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696" y="2231120"/>
            <a:ext cx="3121025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6944468" y="-5256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7376040" y="360693"/>
            <a:ext cx="7240568" cy="8592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服用鎮靜安眠藥前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要明白</a:t>
            </a:r>
            <a:endParaRPr lang="en-US" sz="4000" b="0" strike="noStrike" spc="-1" dirty="0">
              <a:latin typeface="Arial"/>
            </a:endParaRPr>
          </a:p>
        </p:txBody>
      </p:sp>
      <p:grpSp>
        <p:nvGrpSpPr>
          <p:cNvPr id="319" name="Group 4"/>
          <p:cNvGrpSpPr/>
          <p:nvPr/>
        </p:nvGrpSpPr>
        <p:grpSpPr>
          <a:xfrm>
            <a:off x="7019280" y="1522800"/>
            <a:ext cx="10968334" cy="1051920"/>
            <a:chOff x="7003800" y="495360"/>
            <a:chExt cx="10968334" cy="1051920"/>
          </a:xfrm>
        </p:grpSpPr>
        <p:pic>
          <p:nvPicPr>
            <p:cNvPr id="320" name="Picture 6"/>
            <p:cNvPicPr/>
            <p:nvPr/>
          </p:nvPicPr>
          <p:blipFill>
            <a:blip r:embed="rId2"/>
            <a:stretch/>
          </p:blipFill>
          <p:spPr>
            <a:xfrm>
              <a:off x="7003800" y="495360"/>
              <a:ext cx="1071000" cy="105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1" name="CustomShape 5"/>
            <p:cNvSpPr/>
            <p:nvPr/>
          </p:nvSpPr>
          <p:spPr>
            <a:xfrm>
              <a:off x="8075160" y="495360"/>
              <a:ext cx="9896974" cy="10162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3600" b="1" strike="noStrike" spc="128" dirty="0" err="1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</a:t>
              </a:r>
              <a:r>
                <a:rPr lang="en-US" sz="3600" b="1" strike="noStrike" spc="128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：</a:t>
              </a:r>
              <a:r>
                <a:rPr dirty="0"/>
                <a:t/>
              </a:r>
              <a:br>
                <a:rPr dirty="0"/>
              </a:br>
              <a:r>
                <a:rPr lang="zh-TW" altLang="en-US" sz="3600" b="1" spc="-1" dirty="0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服藥前，</a:t>
              </a:r>
              <a:r>
                <a:rPr lang="en-US" sz="3600" b="1" strike="noStrike" spc="-1" dirty="0" err="1" smtClean="0">
                  <a:solidFill>
                    <a:srgbClr val="000000"/>
                  </a:solidFill>
                  <a:latin typeface="微軟正黑體"/>
                  <a:ea typeface="微軟正黑體"/>
                </a:rPr>
                <a:t>請了解藥品的特性與服用時間</a:t>
              </a:r>
              <a:r>
                <a:rPr lang="en-US" sz="3600" b="1" strike="noStrike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322" name="CustomShape 6"/>
          <p:cNvSpPr/>
          <p:nvPr/>
        </p:nvSpPr>
        <p:spPr>
          <a:xfrm>
            <a:off x="7243774" y="2691230"/>
            <a:ext cx="10743840" cy="71814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ts val="5601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服藥時間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zh-TW" altLang="en-US" sz="3600" b="1" spc="-1" dirty="0">
                <a:latin typeface="微軟正黑體"/>
                <a:ea typeface="微軟正黑體"/>
              </a:rPr>
              <a:t>準備就寢</a:t>
            </a:r>
            <a:r>
              <a:rPr lang="zh-TW" altLang="en-US" sz="3600" b="1" spc="-1" dirty="0" smtClean="0">
                <a:latin typeface="微軟正黑體"/>
                <a:ea typeface="微軟正黑體"/>
              </a:rPr>
              <a:t>時，</a:t>
            </a:r>
            <a:r>
              <a:rPr lang="en-US" sz="3600" b="1" strike="noStrike" spc="-1" dirty="0" smtClean="0">
                <a:latin typeface="微軟正黑體"/>
                <a:ea typeface="微軟正黑體"/>
              </a:rPr>
              <a:t>服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用鎮靜安眠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藥後立即上床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準備</a:t>
            </a:r>
            <a:endParaRPr lang="en-US" altLang="zh-TW" sz="3600" b="1" strike="noStrike" spc="-1" dirty="0" smtClean="0"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latin typeface="微軟正黑體"/>
                <a:ea typeface="微軟正黑體"/>
              </a:rPr>
              <a:t>       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入睡</a:t>
            </a:r>
            <a:r>
              <a:rPr lang="en-US" sz="3600" b="1" strike="noStrike" spc="-1" dirty="0" smtClean="0"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避免其他活動</a:t>
            </a:r>
            <a:r>
              <a:rPr lang="en-US" sz="3600" b="1" strike="noStrike" spc="-1" dirty="0"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服藥劑量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請依醫囑用藥，不要因藥效不夠而自行加量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或擔心副作用而自行減量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服用天數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zh-TW" altLang="en-US" dirty="0" smtClean="0"/>
              <a:t>              </a:t>
            </a:r>
            <a:r>
              <a:rPr lang="zh-TW" altLang="en-US" sz="4000" b="1" spc="-1" dirty="0" smtClean="0">
                <a:latin typeface="微軟正黑體"/>
                <a:ea typeface="微軟正黑體"/>
              </a:rPr>
              <a:t>鎮靜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安眠藥可輔助治療失眠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但應搭配正常作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息與運動等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，且應與專業醫師討論後，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依醫囑用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藥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不宜自行增減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23" name="CustomShape 7"/>
          <p:cNvSpPr/>
          <p:nvPr/>
        </p:nvSpPr>
        <p:spPr>
          <a:xfrm>
            <a:off x="0" y="9650520"/>
            <a:ext cx="624924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From:1.失眠問診指引.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微軟正黑體"/>
              </a:rPr>
              <a:t>台灣睡眠醫學學會修訂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 Mar. 23, 2007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 2. 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Micromedex Healthcare series 2.0 2013.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324" name="圖片 4"/>
          <p:cNvPicPr/>
          <p:nvPr/>
        </p:nvPicPr>
        <p:blipFill>
          <a:blip r:embed="rId3"/>
          <a:stretch/>
        </p:blipFill>
        <p:spPr>
          <a:xfrm>
            <a:off x="669240" y="4152240"/>
            <a:ext cx="6103440" cy="3962880"/>
          </a:xfrm>
          <a:prstGeom prst="rect">
            <a:avLst/>
          </a:prstGeom>
          <a:ln>
            <a:noFill/>
          </a:ln>
        </p:spPr>
      </p:pic>
      <p:sp>
        <p:nvSpPr>
          <p:cNvPr id="11" name="文字方塊 10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20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6988680" y="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6"/>
          <p:cNvSpPr/>
          <p:nvPr/>
        </p:nvSpPr>
        <p:spPr>
          <a:xfrm>
            <a:off x="7063004" y="1538206"/>
            <a:ext cx="10417320" cy="59093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四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交互作用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 marL="742950" indent="-31750">
              <a:lnSpc>
                <a:spcPct val="150000"/>
              </a:lnSpc>
              <a:buFont typeface="+mj-lt"/>
              <a:buAutoNum type="arabicParenR"/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勿自行混用多種安眠藥品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zh-TW" altLang="en-US" dirty="0" smtClean="0"/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因藥理作用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，增加使用的危險性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</a:p>
          <a:p>
            <a:pPr marL="711200">
              <a:lnSpc>
                <a:spcPct val="150000"/>
              </a:lnSpc>
            </a:pPr>
            <a:endParaRPr lang="en-US" sz="3600" b="0" strike="noStrike" spc="-1" dirty="0">
              <a:latin typeface="Arial"/>
            </a:endParaRPr>
          </a:p>
          <a:p>
            <a:pPr marL="1244600" indent="-609600">
              <a:lnSpc>
                <a:spcPct val="150000"/>
              </a:lnSpc>
              <a:buFont typeface="+mj-lt"/>
              <a:buAutoNum type="arabicParenR" startAt="2"/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勿同時使用酒精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酒精與安眠藥併用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，可能會呼吸抑制，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增加猝死的風險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56" name="CustomShape 7"/>
          <p:cNvSpPr/>
          <p:nvPr/>
        </p:nvSpPr>
        <p:spPr>
          <a:xfrm>
            <a:off x="13107240" y="9932760"/>
            <a:ext cx="4686120" cy="33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From: </a:t>
            </a:r>
            <a:r>
              <a:rPr lang="en-US" sz="1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Micromedex Healthcare series 2.0 2013.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57" name="圖片 3"/>
          <p:cNvPicPr/>
          <p:nvPr/>
        </p:nvPicPr>
        <p:blipFill>
          <a:blip r:embed="rId3"/>
          <a:stretch/>
        </p:blipFill>
        <p:spPr>
          <a:xfrm>
            <a:off x="1154160" y="4057560"/>
            <a:ext cx="5455080" cy="363672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21</a:t>
            </a:r>
            <a:endParaRPr lang="zh-TW" altLang="en-US" dirty="0"/>
          </a:p>
        </p:txBody>
      </p:sp>
      <p:sp>
        <p:nvSpPr>
          <p:cNvPr id="9" name="CustomShape 3"/>
          <p:cNvSpPr/>
          <p:nvPr/>
        </p:nvSpPr>
        <p:spPr>
          <a:xfrm>
            <a:off x="7376040" y="174948"/>
            <a:ext cx="7240568" cy="8592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服用鎮靜安眠藥前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要明白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608" y="6871692"/>
            <a:ext cx="3415655" cy="2565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6988680" y="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6"/>
          <p:cNvSpPr/>
          <p:nvPr/>
        </p:nvSpPr>
        <p:spPr>
          <a:xfrm>
            <a:off x="7014080" y="2048760"/>
            <a:ext cx="10983600" cy="7571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五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常見副作用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 marL="742950" indent="69850">
              <a:lnSpc>
                <a:spcPct val="150000"/>
              </a:lnSpc>
              <a:buFont typeface="+mj-lt"/>
              <a:buAutoNum type="arabicParenR"/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過量服用時可能出現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頭暈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頭痛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嗜睡、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恍惚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742950">
              <a:lnSpc>
                <a:spcPct val="150000"/>
              </a:lnSpc>
            </a:pP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，甚至夢遊。</a:t>
            </a:r>
            <a:endParaRPr lang="en-US" sz="3600" b="1" spc="-1" dirty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1454150" indent="-742950">
              <a:lnSpc>
                <a:spcPct val="150000"/>
              </a:lnSpc>
              <a:buFont typeface="+mj-lt"/>
              <a:buAutoNum type="arabicParenR" startAt="2"/>
            </a:pPr>
            <a:r>
              <a:rPr lang="zh-TW" altLang="en-US" sz="3600" b="1" strike="noStrike" spc="-1" dirty="0" smtClean="0">
                <a:solidFill>
                  <a:srgbClr val="FF0000"/>
                </a:solidFill>
                <a:latin typeface="微軟正黑體"/>
                <a:ea typeface="微軟正黑體"/>
              </a:rPr>
              <a:t>主動告知同住者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，也有可能發生夢遊、或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淺睡現象，宜請多留意，避免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尤其年長者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服用藥物者發生危險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</a:p>
          <a:p>
            <a:pPr marL="1454150" indent="-742950">
              <a:lnSpc>
                <a:spcPct val="150000"/>
              </a:lnSpc>
              <a:buFont typeface="+mj-lt"/>
              <a:buAutoNum type="arabicParenR" startAt="3"/>
            </a:pP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服用期間需預防跌倒</a:t>
            </a:r>
            <a:r>
              <a:rPr lang="en-US" altLang="zh-TW" sz="3600" b="1" u="sng" strike="noStrike" spc="-1" dirty="0" smtClean="0">
                <a:uFillTx/>
                <a:latin typeface="微軟正黑體"/>
                <a:ea typeface="微軟正黑體"/>
              </a:rPr>
              <a:t>(</a:t>
            </a: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慢慢起身</a:t>
            </a:r>
            <a:r>
              <a:rPr lang="en-US" altLang="zh-TW" sz="3600" b="1" u="sng" strike="noStrike" spc="-1" dirty="0" smtClean="0">
                <a:uFillTx/>
                <a:latin typeface="微軟正黑體"/>
                <a:ea typeface="微軟正黑體"/>
              </a:rPr>
              <a:t>)</a:t>
            </a: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，避免跌倒風險</a:t>
            </a:r>
            <a:r>
              <a:rPr lang="zh-TW" altLang="en-US" sz="3600" b="1" strike="noStrike" spc="-1" dirty="0" smtClean="0">
                <a:uFillTx/>
                <a:latin typeface="微軟正黑體"/>
                <a:ea typeface="微軟正黑體"/>
              </a:rPr>
              <a:t>。</a:t>
            </a:r>
            <a:endParaRPr lang="en-US" altLang="zh-TW" sz="3600" b="1" strike="noStrike" spc="-1" dirty="0" smtClean="0">
              <a:uFillTx/>
              <a:latin typeface="微軟正黑體"/>
              <a:ea typeface="微軟正黑體"/>
            </a:endParaRPr>
          </a:p>
          <a:p>
            <a:pPr marL="1454150" indent="-742950">
              <a:lnSpc>
                <a:spcPct val="150000"/>
              </a:lnSpc>
              <a:buFont typeface="+mj-lt"/>
              <a:buAutoNum type="arabicParenR" startAt="4"/>
            </a:pPr>
            <a:r>
              <a:rPr lang="zh-TW" altLang="en-US" sz="3600" b="1" u="sng" strike="noStrike" spc="-1" dirty="0" smtClean="0">
                <a:solidFill>
                  <a:srgbClr val="FF0000"/>
                </a:solidFill>
                <a:uFillTx/>
                <a:latin typeface="微軟正黑體"/>
                <a:ea typeface="微軟正黑體"/>
              </a:rPr>
              <a:t>首次服用後的前幾天</a:t>
            </a:r>
            <a:r>
              <a:rPr lang="zh-TW" altLang="en-US" sz="3600" b="1" strike="noStrike" spc="-1" dirty="0" smtClean="0">
                <a:uFillTx/>
                <a:latin typeface="微軟正黑體"/>
                <a:ea typeface="微軟正黑體"/>
              </a:rPr>
              <a:t>，應避免自行駕駛汽機車，</a:t>
            </a:r>
            <a:endParaRPr lang="en-US" altLang="zh-TW" sz="3600" b="1" strike="noStrike" spc="-1" dirty="0" smtClean="0">
              <a:uFillTx/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 smtClean="0">
                <a:latin typeface="微軟正黑體"/>
                <a:ea typeface="微軟正黑體"/>
              </a:rPr>
              <a:t>             </a:t>
            </a:r>
            <a:r>
              <a:rPr lang="zh-TW" altLang="en-US" sz="3600" b="1" strike="noStrike" spc="-1" dirty="0" smtClean="0">
                <a:uFillTx/>
                <a:latin typeface="微軟正黑體"/>
                <a:ea typeface="微軟正黑體"/>
              </a:rPr>
              <a:t>以免增加個人及他人的交通事故之風險。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36" name="Picture 2"/>
          <p:cNvPicPr/>
          <p:nvPr/>
        </p:nvPicPr>
        <p:blipFill>
          <a:blip r:embed="rId3"/>
          <a:stretch/>
        </p:blipFill>
        <p:spPr>
          <a:xfrm>
            <a:off x="1422360" y="4183200"/>
            <a:ext cx="5139720" cy="3428640"/>
          </a:xfrm>
          <a:prstGeom prst="rect">
            <a:avLst/>
          </a:prstGeom>
          <a:ln>
            <a:noFill/>
          </a:ln>
        </p:spPr>
      </p:pic>
      <p:sp>
        <p:nvSpPr>
          <p:cNvPr id="14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7391520" y="689900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23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973560" y="1800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6"/>
          <p:cNvSpPr/>
          <p:nvPr/>
        </p:nvSpPr>
        <p:spPr>
          <a:xfrm>
            <a:off x="6987960" y="1532637"/>
            <a:ext cx="11305256" cy="67403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六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錯誤使用帶來的影響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 marL="742950" indent="-107950">
              <a:lnSpc>
                <a:spcPct val="150000"/>
              </a:lnSpc>
              <a:buFont typeface="+mj-lt"/>
              <a:buAutoNum type="arabicParenR"/>
            </a:pPr>
            <a:r>
              <a:rPr lang="en-US" sz="3600" b="1" strike="noStrike" spc="-1" dirty="0" smtClean="0">
                <a:solidFill>
                  <a:srgbClr val="0000FF"/>
                </a:solidFill>
                <a:latin typeface="微軟正黑體"/>
                <a:ea typeface="微軟正黑體"/>
              </a:rPr>
              <a:t>「</a:t>
            </a:r>
            <a:r>
              <a:rPr lang="en-US" sz="36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不當使用」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: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可能會產生藥物生理依賴性、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記憶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635000">
              <a:lnSpc>
                <a:spcPct val="150000"/>
              </a:lnSpc>
            </a:pP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力減退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、反應力下降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孕婦在使用之前須先詢</a:t>
            </a:r>
            <a:endParaRPr lang="en-US" altLang="zh-TW" sz="3600" b="1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635000"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問醫師或藥師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altLang="zh-TW" sz="3600" b="1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不應擅自使用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影響胎兒生長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altLang="zh-TW" sz="3600" spc="-1" dirty="0"/>
          </a:p>
          <a:p>
            <a:pPr>
              <a:lnSpc>
                <a:spcPct val="150000"/>
              </a:lnSpc>
            </a:pP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742950" indent="-107950">
              <a:lnSpc>
                <a:spcPct val="150000"/>
              </a:lnSpc>
              <a:buFont typeface="+mj-lt"/>
              <a:buAutoNum type="arabicParenR" startAt="2"/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「</a:t>
            </a:r>
            <a:r>
              <a:rPr lang="en-US" sz="36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不當停藥」: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可能出現焦慮、厭食、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抽搐等症狀</a:t>
            </a:r>
            <a:endParaRPr lang="en-US" sz="3600" b="0" strike="noStrike" spc="-1" dirty="0">
              <a:latin typeface="Arial"/>
            </a:endParaRPr>
          </a:p>
          <a:p>
            <a:pPr marL="635000"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停藥需與醫師討論，以漸進式減量方式來停藥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marL="635000"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，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否則容易產生戒斷症候群與反彈性失眠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</a:p>
        </p:txBody>
      </p:sp>
      <p:sp>
        <p:nvSpPr>
          <p:cNvPr id="345" name="CustomShape 7"/>
          <p:cNvSpPr/>
          <p:nvPr/>
        </p:nvSpPr>
        <p:spPr>
          <a:xfrm>
            <a:off x="13091760" y="9925560"/>
            <a:ext cx="4686120" cy="33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From: </a:t>
            </a:r>
            <a:r>
              <a:rPr lang="en-US" sz="1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Micromedex Healthcare series 2.0 2013.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3101760" y="8912077"/>
            <a:ext cx="15170760" cy="54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使用安眠藥時需配合情緒調適及生活作息調整，並減低壓力，效果才會好</a:t>
            </a: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47" name="圖片 3"/>
          <p:cNvPicPr/>
          <p:nvPr/>
        </p:nvPicPr>
        <p:blipFill>
          <a:blip r:embed="rId3"/>
          <a:stretch/>
        </p:blipFill>
        <p:spPr>
          <a:xfrm>
            <a:off x="1291320" y="4124880"/>
            <a:ext cx="5180760" cy="3885480"/>
          </a:xfrm>
          <a:prstGeom prst="rect">
            <a:avLst/>
          </a:prstGeom>
          <a:ln>
            <a:noFill/>
          </a:ln>
        </p:spPr>
      </p:pic>
      <p:sp>
        <p:nvSpPr>
          <p:cNvPr id="13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22</a:t>
            </a:r>
            <a:endParaRPr lang="zh-TW" altLang="en-US" dirty="0"/>
          </a:p>
        </p:txBody>
      </p:sp>
      <p:sp>
        <p:nvSpPr>
          <p:cNvPr id="10" name="CustomShape 3"/>
          <p:cNvSpPr/>
          <p:nvPr/>
        </p:nvSpPr>
        <p:spPr>
          <a:xfrm>
            <a:off x="7376040" y="360693"/>
            <a:ext cx="7240568" cy="8592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服用鎮靜安眠藥前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要明白</a:t>
            </a:r>
            <a:endParaRPr lang="en-US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700380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6"/>
          <p:cNvSpPr/>
          <p:nvPr/>
        </p:nvSpPr>
        <p:spPr>
          <a:xfrm>
            <a:off x="7055768" y="2385960"/>
            <a:ext cx="11151772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勿轉售或轉讓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鎮靜安眠藥屬於第三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、四級管制藥品，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未服用完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之安眠藥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不可任意轉售或轉讓</a:t>
            </a:r>
            <a:r>
              <a:rPr lang="en-US" sz="3600" b="1" strike="noStrike" spc="-1" dirty="0" err="1">
                <a:solidFill>
                  <a:srgbClr val="FF0000"/>
                </a:solidFill>
                <a:latin typeface="微軟正黑體"/>
                <a:ea typeface="微軟正黑體"/>
              </a:rPr>
              <a:t>，以免觸犯『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毒品</a:t>
            </a:r>
            <a:endParaRPr lang="en-US" sz="3600" b="1" strike="noStrike" spc="-1" dirty="0" smtClean="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sz="3600" b="1" spc="-1" dirty="0">
                <a:solidFill>
                  <a:srgbClr val="FF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pc="-1" dirty="0" smtClean="0">
                <a:solidFill>
                  <a:srgbClr val="FF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危害防制條例</a:t>
            </a:r>
            <a:r>
              <a:rPr lang="en-US" sz="3600" b="1" strike="noStrike" spc="-1" dirty="0">
                <a:solidFill>
                  <a:srgbClr val="FF0000"/>
                </a:solidFill>
                <a:latin typeface="微軟正黑體"/>
                <a:ea typeface="微軟正黑體"/>
              </a:rPr>
              <a:t>』。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66" name="CustomShape 7"/>
          <p:cNvSpPr/>
          <p:nvPr/>
        </p:nvSpPr>
        <p:spPr>
          <a:xfrm>
            <a:off x="7093260" y="6367636"/>
            <a:ext cx="11114280" cy="23910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「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微軟正黑體"/>
                <a:ea typeface="微軟正黑體"/>
              </a:rPr>
              <a:t>毒品」與「管制藥品」是一體兩面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1.非醫療使用目的而濫用藥物即為「毒品」。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2.醫師診斷開列處方供合法醫療使用為「管制藥品」。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67" name="圖片 3"/>
          <p:cNvPicPr/>
          <p:nvPr/>
        </p:nvPicPr>
        <p:blipFill>
          <a:blip r:embed="rId2"/>
          <a:stretch/>
        </p:blipFill>
        <p:spPr>
          <a:xfrm>
            <a:off x="1002960" y="4152240"/>
            <a:ext cx="5392440" cy="404424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7391520" y="689900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能力五 與醫師藥師做朋友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7487816" y="1195560"/>
            <a:ext cx="5781960" cy="85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>
                <a:solidFill>
                  <a:srgbClr val="FFFFFF"/>
                </a:solidFill>
                <a:latin typeface="微軟正黑體"/>
                <a:ea typeface="微軟正黑體"/>
              </a:rPr>
              <a:t>有問題問專業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7127640" y="2778480"/>
            <a:ext cx="11016000" cy="6093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紀錄諮詢電話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將認識的醫師或藥師的連絡電話記在緊急電話簿內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以做為健康諮詢之用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有問題問專家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有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用藥問題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，應請教醫師或藥師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或直接撥打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藥袋上的藥師電話諮詢請教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)，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不要聽信非醫藥專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業人員的建議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73" name="圖片 3"/>
          <p:cNvPicPr/>
          <p:nvPr/>
        </p:nvPicPr>
        <p:blipFill>
          <a:blip r:embed="rId2"/>
          <a:stretch/>
        </p:blipFill>
        <p:spPr>
          <a:xfrm>
            <a:off x="1042200" y="4026240"/>
            <a:ext cx="5357520" cy="357192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25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2"/>
          <p:cNvPicPr/>
          <p:nvPr/>
        </p:nvPicPr>
        <p:blipFill>
          <a:blip r:embed="rId2"/>
          <a:srcRect t="39" b="39"/>
          <a:stretch/>
        </p:blipFill>
        <p:spPr>
          <a:xfrm>
            <a:off x="-1366200" y="6544440"/>
            <a:ext cx="10039320" cy="4065840"/>
          </a:xfrm>
          <a:prstGeom prst="rect">
            <a:avLst/>
          </a:prstGeom>
          <a:ln>
            <a:noFill/>
          </a:ln>
        </p:spPr>
      </p:pic>
      <p:pic>
        <p:nvPicPr>
          <p:cNvPr id="383" name="Picture 3"/>
          <p:cNvPicPr/>
          <p:nvPr/>
        </p:nvPicPr>
        <p:blipFill>
          <a:blip r:embed="rId3"/>
          <a:stretch/>
        </p:blipFill>
        <p:spPr>
          <a:xfrm>
            <a:off x="11302200" y="0"/>
            <a:ext cx="6857640" cy="6857640"/>
          </a:xfrm>
          <a:prstGeom prst="rect">
            <a:avLst/>
          </a:prstGeom>
          <a:ln>
            <a:noFill/>
          </a:ln>
        </p:spPr>
      </p:pic>
      <p:pic>
        <p:nvPicPr>
          <p:cNvPr id="384" name="Picture 4"/>
          <p:cNvPicPr/>
          <p:nvPr/>
        </p:nvPicPr>
        <p:blipFill>
          <a:blip r:embed="rId4"/>
          <a:srcRect t="39" b="39"/>
          <a:stretch/>
        </p:blipFill>
        <p:spPr>
          <a:xfrm>
            <a:off x="4082760" y="7094160"/>
            <a:ext cx="10523880" cy="4262040"/>
          </a:xfrm>
          <a:prstGeom prst="rect">
            <a:avLst/>
          </a:prstGeom>
          <a:ln>
            <a:noFill/>
          </a:ln>
        </p:spPr>
      </p:pic>
      <p:pic>
        <p:nvPicPr>
          <p:cNvPr id="385" name="Picture 5"/>
          <p:cNvPicPr/>
          <p:nvPr/>
        </p:nvPicPr>
        <p:blipFill>
          <a:blip r:embed="rId2"/>
          <a:srcRect t="39" b="39"/>
          <a:stretch/>
        </p:blipFill>
        <p:spPr>
          <a:xfrm>
            <a:off x="11302200" y="7033680"/>
            <a:ext cx="8198640" cy="3320280"/>
          </a:xfrm>
          <a:prstGeom prst="rect">
            <a:avLst/>
          </a:prstGeom>
          <a:ln>
            <a:noFill/>
          </a:ln>
        </p:spPr>
      </p:pic>
      <p:grpSp>
        <p:nvGrpSpPr>
          <p:cNvPr id="386" name="Group 1"/>
          <p:cNvGrpSpPr/>
          <p:nvPr/>
        </p:nvGrpSpPr>
        <p:grpSpPr>
          <a:xfrm>
            <a:off x="791072" y="533520"/>
            <a:ext cx="13232520" cy="7542471"/>
            <a:chOff x="838080" y="963360"/>
            <a:chExt cx="13232520" cy="5421467"/>
          </a:xfrm>
        </p:grpSpPr>
        <p:sp>
          <p:nvSpPr>
            <p:cNvPr id="387" name="CustomShape 2"/>
            <p:cNvSpPr/>
            <p:nvPr/>
          </p:nvSpPr>
          <p:spPr>
            <a:xfrm>
              <a:off x="838080" y="963360"/>
              <a:ext cx="667872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6600" b="1" strike="noStrike" spc="143">
                  <a:solidFill>
                    <a:srgbClr val="002060"/>
                  </a:solidFill>
                  <a:latin typeface="微軟正黑體"/>
                  <a:ea typeface="微軟正黑體"/>
                </a:rPr>
                <a:t>參考資料</a:t>
              </a:r>
              <a:endParaRPr lang="en-US" sz="6600" b="0" strike="noStrike" spc="-1">
                <a:latin typeface="Arial"/>
              </a:endParaRPr>
            </a:p>
          </p:txBody>
        </p:sp>
        <p:grpSp>
          <p:nvGrpSpPr>
            <p:cNvPr id="388" name="Group 3"/>
            <p:cNvGrpSpPr/>
            <p:nvPr/>
          </p:nvGrpSpPr>
          <p:grpSpPr>
            <a:xfrm>
              <a:off x="1040760" y="1707330"/>
              <a:ext cx="9676440" cy="823274"/>
              <a:chOff x="1040760" y="1707330"/>
              <a:chExt cx="9676440" cy="823274"/>
            </a:xfrm>
          </p:grpSpPr>
          <p:sp>
            <p:nvSpPr>
              <p:cNvPr id="389" name="CustomShape 4"/>
              <p:cNvSpPr/>
              <p:nvPr/>
            </p:nvSpPr>
            <p:spPr>
              <a:xfrm>
                <a:off x="1040760" y="1707330"/>
                <a:ext cx="967644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1.衛生福利部食品藥物管理署反毒資源專區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0" name="CustomShape 5"/>
              <p:cNvSpPr/>
              <p:nvPr/>
            </p:nvSpPr>
            <p:spPr>
              <a:xfrm>
                <a:off x="1076760" y="2043164"/>
                <a:ext cx="867996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https://www.fda.gov.tw/TC/site.aspx?sid=10070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grpSp>
          <p:nvGrpSpPr>
            <p:cNvPr id="391" name="Group 6"/>
            <p:cNvGrpSpPr/>
            <p:nvPr/>
          </p:nvGrpSpPr>
          <p:grpSpPr>
            <a:xfrm>
              <a:off x="1040760" y="2436459"/>
              <a:ext cx="13029840" cy="869475"/>
              <a:chOff x="1040760" y="2436459"/>
              <a:chExt cx="13029840" cy="869475"/>
            </a:xfrm>
          </p:grpSpPr>
          <p:sp>
            <p:nvSpPr>
              <p:cNvPr id="392" name="CustomShape 7"/>
              <p:cNvSpPr/>
              <p:nvPr/>
            </p:nvSpPr>
            <p:spPr>
              <a:xfrm>
                <a:off x="1040760" y="2436459"/>
                <a:ext cx="1302984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2.黑天白夜-找回燦爛的陽光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3" name="CustomShape 8"/>
              <p:cNvSpPr/>
              <p:nvPr/>
            </p:nvSpPr>
            <p:spPr>
              <a:xfrm>
                <a:off x="1040760" y="2818494"/>
                <a:ext cx="1168812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http://consumer.fda.gov.tw/Pages/Detail.aspx?nodeID=479&amp;pid=7180 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grpSp>
          <p:nvGrpSpPr>
            <p:cNvPr id="394" name="Group 9"/>
            <p:cNvGrpSpPr/>
            <p:nvPr/>
          </p:nvGrpSpPr>
          <p:grpSpPr>
            <a:xfrm>
              <a:off x="967682" y="3229229"/>
              <a:ext cx="12078026" cy="1267854"/>
              <a:chOff x="967682" y="3229229"/>
              <a:chExt cx="12078026" cy="1267854"/>
            </a:xfrm>
          </p:grpSpPr>
          <p:sp>
            <p:nvSpPr>
              <p:cNvPr id="395" name="CustomShape 10"/>
              <p:cNvSpPr/>
              <p:nvPr/>
            </p:nvSpPr>
            <p:spPr>
              <a:xfrm>
                <a:off x="1006588" y="3229229"/>
                <a:ext cx="1203912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3.臺大醫院睡眠中心-衛教專區 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6" name="CustomShape 11"/>
              <p:cNvSpPr/>
              <p:nvPr/>
            </p:nvSpPr>
            <p:spPr>
              <a:xfrm>
                <a:off x="967682" y="4009643"/>
                <a:ext cx="1079964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http://www.ntuh.gov.tw/SLP/healthEducation/default.aspx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sp>
          <p:nvSpPr>
            <p:cNvPr id="397" name="CustomShape 12"/>
            <p:cNvSpPr/>
            <p:nvPr/>
          </p:nvSpPr>
          <p:spPr>
            <a:xfrm>
              <a:off x="967682" y="4450782"/>
              <a:ext cx="9676440" cy="84324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spc="128" dirty="0">
                  <a:solidFill>
                    <a:srgbClr val="2D1674"/>
                  </a:solidFill>
                  <a:latin typeface="微軟正黑體"/>
                  <a:ea typeface="微軟正黑體"/>
                </a:rPr>
                <a:t>5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</a:t>
              </a:r>
              <a:r>
                <a:rPr lang="zh-TW" altLang="en-US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想藥告別失眠</a:t>
              </a:r>
              <a:r>
                <a:rPr lang="en-US" altLang="zh-TW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?</a:t>
              </a:r>
              <a:r>
                <a:rPr lang="zh-TW" altLang="en-US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服用安眠藥 少碰這些食品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920"/>
                </a:lnSpc>
              </a:pPr>
              <a:r>
                <a:rPr lang="zh-TW" alt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   財團法人藥害救濟基金會</a:t>
              </a:r>
              <a:r>
                <a:rPr lang="en-US" altLang="zh-TW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-</a:t>
              </a:r>
              <a:r>
                <a:rPr lang="zh-TW" alt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健康醫療知識庫</a:t>
              </a:r>
              <a:endParaRPr lang="en-US" altLang="zh-TW" sz="2800" b="0" strike="noStrike" spc="128" dirty="0" smtClean="0">
                <a:solidFill>
                  <a:srgbClr val="2D1674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398" name="CustomShape 13"/>
            <p:cNvSpPr/>
            <p:nvPr/>
          </p:nvSpPr>
          <p:spPr>
            <a:xfrm>
              <a:off x="967682" y="5524354"/>
              <a:ext cx="9676440" cy="4216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6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Times New Roman"/>
                  <a:ea typeface="微軟正黑體"/>
                </a:rPr>
                <a:t>UpToDate 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Times New Roman"/>
                  <a:ea typeface="微軟正黑體"/>
                </a:rPr>
                <a:t>2013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Glacial Indifference"/>
                  <a:ea typeface="微軟正黑體"/>
                </a:rPr>
                <a:t>.</a:t>
              </a:r>
              <a:endParaRPr lang="en-US" sz="2800" b="0" strike="noStrike" spc="-1" dirty="0">
                <a:latin typeface="Arial"/>
              </a:endParaRPr>
            </a:p>
          </p:txBody>
        </p:sp>
        <p:sp>
          <p:nvSpPr>
            <p:cNvPr id="399" name="CustomShape 14"/>
            <p:cNvSpPr/>
            <p:nvPr/>
          </p:nvSpPr>
          <p:spPr>
            <a:xfrm>
              <a:off x="967682" y="5963204"/>
              <a:ext cx="9676440" cy="4216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spc="128" dirty="0">
                  <a:solidFill>
                    <a:srgbClr val="2D1674"/>
                  </a:solidFill>
                  <a:latin typeface="微軟正黑體"/>
                  <a:ea typeface="微軟正黑體"/>
                </a:rPr>
                <a:t>7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 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Times New Roman"/>
                  <a:ea typeface="微軟正黑體"/>
                </a:rPr>
                <a:t>Micromedex Healthcare series 2.0 2013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Glacial Indifference"/>
                  <a:ea typeface="微軟正黑體"/>
                </a:rPr>
                <a:t>.</a:t>
              </a:r>
              <a:endParaRPr lang="en-US" sz="2800" b="0" strike="noStrike" spc="-1" dirty="0">
                <a:latin typeface="Arial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27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CustomShape 12"/>
          <p:cNvSpPr/>
          <p:nvPr/>
        </p:nvSpPr>
        <p:spPr>
          <a:xfrm>
            <a:off x="961617" y="4266286"/>
            <a:ext cx="9676440" cy="49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0" strike="noStrike" spc="128" dirty="0">
                <a:solidFill>
                  <a:srgbClr val="2D1674"/>
                </a:solidFill>
                <a:latin typeface="微軟正黑體"/>
                <a:ea typeface="微軟正黑體"/>
              </a:rPr>
              <a:t>4.失眠問診指引.台灣睡眠醫學學會修訂 </a:t>
            </a:r>
            <a:r>
              <a:rPr lang="en-US" sz="2800" b="0" strike="noStrike" spc="128" dirty="0">
                <a:solidFill>
                  <a:srgbClr val="2D1674"/>
                </a:solidFill>
                <a:latin typeface="Times New Roman"/>
                <a:ea typeface="微軟正黑體"/>
              </a:rPr>
              <a:t>Mar.23,2007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920674" y="6329408"/>
            <a:ext cx="10799640" cy="4592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3920"/>
              </a:lnSpc>
            </a:pPr>
            <a:r>
              <a:rPr lang="en-US" altLang="zh-TW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https://www.tdrf.org.tw/2020/10/19/knowledge01-40/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/>
          <p:cNvPicPr/>
          <p:nvPr/>
        </p:nvPicPr>
        <p:blipFill>
          <a:blip r:embed="rId2"/>
          <a:stretch/>
        </p:blipFill>
        <p:spPr>
          <a:xfrm rot="439800">
            <a:off x="-2853720" y="7044480"/>
            <a:ext cx="9040680" cy="3661200"/>
          </a:xfrm>
          <a:prstGeom prst="rect">
            <a:avLst/>
          </a:prstGeom>
          <a:ln>
            <a:noFill/>
          </a:ln>
        </p:spPr>
      </p:pic>
      <p:pic>
        <p:nvPicPr>
          <p:cNvPr id="402" name="Picture 3"/>
          <p:cNvPicPr/>
          <p:nvPr/>
        </p:nvPicPr>
        <p:blipFill>
          <a:blip r:embed="rId2"/>
          <a:stretch/>
        </p:blipFill>
        <p:spPr>
          <a:xfrm rot="11095800">
            <a:off x="11293200" y="-619560"/>
            <a:ext cx="9040680" cy="366120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2590920" y="2768040"/>
            <a:ext cx="1295352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8800" b="1" strike="noStrike" spc="123">
                <a:solidFill>
                  <a:srgbClr val="FBF1EF"/>
                </a:solidFill>
                <a:latin typeface="Times New Roman"/>
              </a:rPr>
              <a:t>Thank you for your time</a:t>
            </a:r>
            <a:r>
              <a:rPr lang="en-US" sz="4200" b="0" strike="noStrike" spc="123">
                <a:solidFill>
                  <a:srgbClr val="FBF1EF"/>
                </a:solidFill>
                <a:latin typeface="Times New Roman"/>
              </a:rPr>
              <a:t>.</a:t>
            </a:r>
            <a:endParaRPr lang="en-US" sz="4200" b="0" strike="noStrike" spc="-1">
              <a:latin typeface="Arial"/>
            </a:endParaRPr>
          </a:p>
        </p:txBody>
      </p:sp>
      <p:pic>
        <p:nvPicPr>
          <p:cNvPr id="404" name="Picture 7"/>
          <p:cNvPicPr/>
          <p:nvPr/>
        </p:nvPicPr>
        <p:blipFill>
          <a:blip r:embed="rId3"/>
          <a:stretch/>
        </p:blipFill>
        <p:spPr>
          <a:xfrm>
            <a:off x="285120" y="5098680"/>
            <a:ext cx="1381680" cy="1684800"/>
          </a:xfrm>
          <a:prstGeom prst="rect">
            <a:avLst/>
          </a:prstGeom>
          <a:ln>
            <a:noFill/>
          </a:ln>
        </p:spPr>
      </p:pic>
      <p:pic>
        <p:nvPicPr>
          <p:cNvPr id="405" name="Picture 8"/>
          <p:cNvPicPr/>
          <p:nvPr/>
        </p:nvPicPr>
        <p:blipFill>
          <a:blip r:embed="rId3"/>
          <a:stretch/>
        </p:blipFill>
        <p:spPr>
          <a:xfrm>
            <a:off x="16568280" y="3413520"/>
            <a:ext cx="1381680" cy="1684800"/>
          </a:xfrm>
          <a:prstGeom prst="rect">
            <a:avLst/>
          </a:prstGeom>
          <a:ln>
            <a:noFill/>
          </a:ln>
        </p:spPr>
      </p:pic>
      <p:pic>
        <p:nvPicPr>
          <p:cNvPr id="406" name="Picture 11"/>
          <p:cNvPicPr/>
          <p:nvPr/>
        </p:nvPicPr>
        <p:blipFill>
          <a:blip r:embed="rId4"/>
          <a:stretch/>
        </p:blipFill>
        <p:spPr>
          <a:xfrm>
            <a:off x="5562720" y="4256280"/>
            <a:ext cx="7481880" cy="498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"/>
          <p:cNvGrpSpPr/>
          <p:nvPr/>
        </p:nvGrpSpPr>
        <p:grpSpPr>
          <a:xfrm>
            <a:off x="615600" y="534988"/>
            <a:ext cx="16290000" cy="2376264"/>
            <a:chOff x="615600" y="534988"/>
            <a:chExt cx="16290000" cy="2376264"/>
          </a:xfrm>
        </p:grpSpPr>
        <p:sp>
          <p:nvSpPr>
            <p:cNvPr id="183" name="CustomShape 2"/>
            <p:cNvSpPr/>
            <p:nvPr/>
          </p:nvSpPr>
          <p:spPr>
            <a:xfrm>
              <a:off x="615600" y="534988"/>
              <a:ext cx="16290000" cy="751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919"/>
                </a:lnSpc>
              </a:pPr>
              <a:r>
                <a:rPr lang="en-US" sz="6000" b="0" strike="noStrike" spc="145" dirty="0" err="1">
                  <a:solidFill>
                    <a:srgbClr val="D9D9D9"/>
                  </a:solidFill>
                  <a:latin typeface="微軟正黑體"/>
                  <a:ea typeface="微軟正黑體"/>
                </a:rPr>
                <a:t>台灣失眠盛行率</a:t>
              </a:r>
              <a:endParaRPr lang="en-US" sz="6000" b="0" strike="noStrike" spc="-1" dirty="0">
                <a:latin typeface="Arial"/>
              </a:endParaRPr>
            </a:p>
          </p:txBody>
        </p:sp>
        <p:sp>
          <p:nvSpPr>
            <p:cNvPr id="184" name="CustomShape 3"/>
            <p:cNvSpPr/>
            <p:nvPr/>
          </p:nvSpPr>
          <p:spPr>
            <a:xfrm>
              <a:off x="615600" y="1349414"/>
              <a:ext cx="16290000" cy="15618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0" strike="noStrike" spc="307" dirty="0">
                  <a:solidFill>
                    <a:srgbClr val="D9D9D9"/>
                  </a:solidFill>
                  <a:latin typeface="Times New Roman"/>
                  <a:ea typeface="微軟正黑體"/>
                </a:rPr>
                <a:t>根據台灣睡眠醫學會2019年調查，全台白班工作人員慢性失眠盛行率為10.7%；輪班工作者慢性失眠盛行率為23.3%，</a:t>
              </a:r>
              <a:r>
                <a:rPr lang="en-US" sz="3600" b="0" strike="noStrike" spc="307" dirty="0" err="1">
                  <a:solidFill>
                    <a:srgbClr val="D9D9D9"/>
                  </a:solidFill>
                  <a:latin typeface="Times New Roman"/>
                  <a:ea typeface="微軟正黑體"/>
                </a:rPr>
                <a:t>突顯失眠的普遍性</a:t>
              </a:r>
              <a:r>
                <a:rPr lang="en-US" sz="3600" b="0" strike="noStrike" spc="307" dirty="0">
                  <a:solidFill>
                    <a:srgbClr val="D9D9D9"/>
                  </a:solidFill>
                  <a:latin typeface="Times New Roman"/>
                  <a:ea typeface="微軟正黑體"/>
                </a:rPr>
                <a:t>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76" y="2964524"/>
            <a:ext cx="12657273" cy="717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/>
          <p:cNvPicPr/>
          <p:nvPr/>
        </p:nvPicPr>
        <p:blipFill>
          <a:blip r:embed="rId3"/>
          <a:srcRect r="699"/>
          <a:stretch/>
        </p:blipFill>
        <p:spPr>
          <a:xfrm>
            <a:off x="12552120" y="1028880"/>
            <a:ext cx="5129280" cy="3444480"/>
          </a:xfrm>
          <a:prstGeom prst="rect">
            <a:avLst/>
          </a:prstGeom>
          <a:ln>
            <a:noFill/>
          </a:ln>
        </p:spPr>
      </p:pic>
      <p:pic>
        <p:nvPicPr>
          <p:cNvPr id="187" name="Picture 7"/>
          <p:cNvPicPr/>
          <p:nvPr/>
        </p:nvPicPr>
        <p:blipFill>
          <a:blip r:embed="rId4"/>
          <a:srcRect r="244" b="537"/>
          <a:stretch/>
        </p:blipFill>
        <p:spPr>
          <a:xfrm>
            <a:off x="12522240" y="4942080"/>
            <a:ext cx="5182200" cy="3875040"/>
          </a:xfrm>
          <a:prstGeom prst="rect">
            <a:avLst/>
          </a:prstGeom>
          <a:ln>
            <a:noFill/>
          </a:ln>
        </p:spPr>
      </p:pic>
      <p:grpSp>
        <p:nvGrpSpPr>
          <p:cNvPr id="188" name="Group 1"/>
          <p:cNvGrpSpPr/>
          <p:nvPr/>
        </p:nvGrpSpPr>
        <p:grpSpPr>
          <a:xfrm>
            <a:off x="1028520" y="3076920"/>
            <a:ext cx="11089440" cy="2686171"/>
            <a:chOff x="1028520" y="3076920"/>
            <a:chExt cx="11089440" cy="2686171"/>
          </a:xfrm>
        </p:grpSpPr>
        <p:sp>
          <p:nvSpPr>
            <p:cNvPr id="189" name="CustomShape 2"/>
            <p:cNvSpPr/>
            <p:nvPr/>
          </p:nvSpPr>
          <p:spPr>
            <a:xfrm>
              <a:off x="1028520" y="3076920"/>
              <a:ext cx="1108944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6000" b="0" strike="noStrike" spc="143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優質睡眠狀態</a:t>
              </a:r>
              <a:endParaRPr lang="en-US" sz="6000" b="0" strike="noStrike" spc="-1" dirty="0">
                <a:latin typeface="Arial"/>
              </a:endParaRPr>
            </a:p>
          </p:txBody>
        </p:sp>
        <p:sp>
          <p:nvSpPr>
            <p:cNvPr id="190" name="CustomShape 3"/>
            <p:cNvSpPr/>
            <p:nvPr/>
          </p:nvSpPr>
          <p:spPr>
            <a:xfrm>
              <a:off x="1028520" y="4027680"/>
              <a:ext cx="11089440" cy="17354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0" strike="noStrike" spc="318" dirty="0">
                  <a:solidFill>
                    <a:srgbClr val="FBF1EF"/>
                  </a:solidFill>
                  <a:latin typeface="Times New Roman"/>
                  <a:ea typeface="微軟正黑體"/>
                </a:rPr>
                <a:t>通常上床10-20分鐘會開始入睡，即使睡眠中途醒來</a:t>
              </a:r>
              <a:r>
                <a:rPr lang="en-US" sz="4000" b="0" strike="noStrike" spc="318" dirty="0" smtClean="0">
                  <a:solidFill>
                    <a:srgbClr val="FBF1EF"/>
                  </a:solidFill>
                  <a:latin typeface="Times New Roman"/>
                  <a:ea typeface="微軟正黑體"/>
                </a:rPr>
                <a:t>，在</a:t>
              </a:r>
              <a:r>
                <a:rPr lang="en-US" sz="4000" b="0" strike="noStrike" spc="318" dirty="0">
                  <a:solidFill>
                    <a:srgbClr val="FBF1EF"/>
                  </a:solidFill>
                  <a:latin typeface="Times New Roman"/>
                  <a:ea typeface="微軟正黑體"/>
                </a:rPr>
                <a:t>30</a:t>
              </a:r>
              <a:r>
                <a:rPr lang="en-US" sz="4000" b="0" strike="noStrike" spc="318" dirty="0" smtClean="0">
                  <a:solidFill>
                    <a:srgbClr val="FBF1EF"/>
                  </a:solidFill>
                  <a:latin typeface="Times New Roman"/>
                  <a:ea typeface="微軟正黑體"/>
                </a:rPr>
                <a:t>分鐘內</a:t>
              </a:r>
              <a:r>
                <a:rPr lang="zh-TW" altLang="en-US" sz="4000" b="0" strike="noStrike" spc="318" dirty="0" smtClean="0">
                  <a:solidFill>
                    <a:srgbClr val="FBF1EF"/>
                  </a:solidFill>
                  <a:latin typeface="Times New Roman"/>
                  <a:ea typeface="微軟正黑體"/>
                </a:rPr>
                <a:t>也</a:t>
              </a:r>
              <a:r>
                <a:rPr lang="en-US" sz="4000" b="0" strike="noStrike" spc="318" dirty="0" err="1" smtClean="0">
                  <a:solidFill>
                    <a:srgbClr val="FBF1EF"/>
                  </a:solidFill>
                  <a:latin typeface="Times New Roman"/>
                  <a:ea typeface="微軟正黑體"/>
                </a:rPr>
                <a:t>會再次入睡</a:t>
              </a:r>
              <a:r>
                <a:rPr lang="en-US" sz="4000" b="0" strike="noStrike" spc="318" dirty="0">
                  <a:solidFill>
                    <a:srgbClr val="FBF1EF"/>
                  </a:solidFill>
                  <a:latin typeface="Times New Roman"/>
                  <a:ea typeface="微軟正黑體"/>
                </a:rPr>
                <a:t>。</a:t>
              </a:r>
              <a:endParaRPr lang="en-US" sz="4000" b="0" strike="noStrike" spc="-1" dirty="0">
                <a:latin typeface="Arial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3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829800" y="3034440"/>
            <a:ext cx="578196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6000" b="0" strike="noStrike" spc="559">
                <a:solidFill>
                  <a:srgbClr val="FFFFFF"/>
                </a:solidFill>
                <a:latin typeface="微軟正黑體"/>
                <a:ea typeface="微軟正黑體"/>
              </a:rPr>
              <a:t>失眠的類型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470360" y="911115"/>
            <a:ext cx="10260000" cy="7573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1.「難以入睡」型</a:t>
            </a:r>
            <a:endParaRPr lang="en-US" sz="3600" b="1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花超過30分鐘以上的時間才能入睡。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2.「難以維持睡眠」型</a:t>
            </a:r>
            <a:endParaRPr lang="en-US" sz="3600" b="1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睡眠中途醒來需要花30分鐘以上，才可以回到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睡眠狀態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3.「提早起床」型</a:t>
            </a:r>
            <a:endParaRPr lang="en-US" sz="3600" b="1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醒來的時間會比平時提早至少30分鐘。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195" name="Picture 5"/>
          <p:cNvPicPr/>
          <p:nvPr/>
        </p:nvPicPr>
        <p:blipFill>
          <a:blip r:embed="rId2"/>
          <a:stretch/>
        </p:blipFill>
        <p:spPr>
          <a:xfrm>
            <a:off x="668520" y="4686480"/>
            <a:ext cx="5781960" cy="3854520"/>
          </a:xfrm>
          <a:prstGeom prst="rect">
            <a:avLst/>
          </a:prstGeom>
          <a:ln>
            <a:noFill/>
          </a:ln>
        </p:spPr>
      </p:pic>
      <p:grpSp>
        <p:nvGrpSpPr>
          <p:cNvPr id="196" name="Group 4"/>
          <p:cNvGrpSpPr/>
          <p:nvPr/>
        </p:nvGrpSpPr>
        <p:grpSpPr>
          <a:xfrm>
            <a:off x="7153920" y="8202240"/>
            <a:ext cx="10981080" cy="1500120"/>
            <a:chOff x="7153920" y="8202240"/>
            <a:chExt cx="10981080" cy="1500120"/>
          </a:xfrm>
        </p:grpSpPr>
        <p:pic>
          <p:nvPicPr>
            <p:cNvPr id="197" name="Picture 6"/>
            <p:cNvPicPr/>
            <p:nvPr/>
          </p:nvPicPr>
          <p:blipFill>
            <a:blip r:embed="rId3"/>
            <a:stretch/>
          </p:blipFill>
          <p:spPr>
            <a:xfrm>
              <a:off x="7153920" y="8202240"/>
              <a:ext cx="1043640" cy="150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8" name="CustomShape 5"/>
            <p:cNvSpPr/>
            <p:nvPr/>
          </p:nvSpPr>
          <p:spPr>
            <a:xfrm>
              <a:off x="8197920" y="8202240"/>
              <a:ext cx="9937080" cy="149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b="1" strike="noStrike" spc="128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貼心提醒：</a:t>
              </a:r>
              <a:r>
                <a:t/>
              </a:r>
              <a:br/>
              <a:r>
                <a:rPr lang="en-US" sz="2800" b="0" strike="noStrike" spc="128">
                  <a:solidFill>
                    <a:srgbClr val="000000"/>
                  </a:solidFill>
                  <a:latin typeface="微軟正黑體"/>
                  <a:ea typeface="微軟正黑體"/>
                </a:rPr>
                <a:t>影響睡眠因素很多，幾乎每一個人都曾經有睡不好覺的經驗，</a:t>
              </a:r>
              <a:r>
                <a:rPr lang="en-US" sz="2800" b="1" strike="noStrike" spc="128">
                  <a:solidFill>
                    <a:srgbClr val="0000FF"/>
                  </a:solidFill>
                  <a:latin typeface="微軟正黑體"/>
                  <a:ea typeface="微軟正黑體"/>
                </a:rPr>
                <a:t>偶發性的失眠或睡眠障礙不一定是病態的</a:t>
              </a:r>
              <a:r>
                <a:rPr lang="en-US" sz="2800" b="1" strike="noStrike" spc="128">
                  <a:solidFill>
                    <a:srgbClr val="0000FF"/>
                  </a:solidFill>
                  <a:latin typeface="Calibri"/>
                  <a:ea typeface="Glacial Indifference"/>
                </a:rPr>
                <a:t>。</a:t>
              </a:r>
              <a:endParaRPr lang="en-US" sz="2800" b="0" strike="noStrike" spc="-1">
                <a:latin typeface="Arial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Table 1"/>
          <p:cNvGraphicFramePr/>
          <p:nvPr>
            <p:extLst>
              <p:ext uri="{D42A27DB-BD31-4B8C-83A1-F6EECF244321}">
                <p14:modId xmlns:p14="http://schemas.microsoft.com/office/powerpoint/2010/main" val="950463075"/>
              </p:ext>
            </p:extLst>
          </p:nvPr>
        </p:nvGraphicFramePr>
        <p:xfrm>
          <a:off x="1905120" y="1333440"/>
          <a:ext cx="14249160" cy="7924320"/>
        </p:xfrm>
        <a:graphic>
          <a:graphicData uri="http://schemas.openxmlformats.org/drawingml/2006/table">
            <a:tbl>
              <a:tblPr/>
              <a:tblGrid>
                <a:gridCol w="1516680"/>
                <a:gridCol w="6366240"/>
                <a:gridCol w="6366240"/>
              </a:tblGrid>
              <a:tr h="1022040">
                <a:tc>
                  <a:txBody>
                    <a:bodyPr/>
                    <a:lstStyle/>
                    <a:p>
                      <a:endParaRPr lang="zh-TW"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短期失眠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慢性失眠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</a:tr>
              <a:tr h="345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影響時間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 dirty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數天或數週的失眠，且</a:t>
                      </a:r>
                      <a:endParaRPr lang="en-US" sz="4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 dirty="0" err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失眠天數不超過</a:t>
                      </a:r>
                      <a:r>
                        <a:rPr lang="en-US" sz="4200" b="1" strike="noStrike" spc="-1" dirty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 3 </a:t>
                      </a:r>
                      <a:r>
                        <a:rPr lang="en-US" sz="4200" b="1" strike="noStrike" spc="-1" dirty="0" err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個月</a:t>
                      </a:r>
                      <a:endParaRPr lang="en-US" sz="4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一週發生至少3次，且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sz="4200" b="1" strike="noStrike" spc="-1" dirty="0">
                          <a:solidFill>
                            <a:srgbClr val="0000FF"/>
                          </a:solidFill>
                          <a:latin typeface="微軟正黑體"/>
                          <a:ea typeface="微軟正黑體"/>
                        </a:rPr>
                        <a:t>持續超過3個月</a:t>
                      </a: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en-US" sz="4200" b="0" strike="noStrike" spc="-1" dirty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數月或數年之久</a:t>
                      </a: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en-US" sz="4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1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造成原因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身體不適、工作壓力或重大事故（如車禍、失戀、親友離世等）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不良的生活作息、身心疾患及慢性疾病等。由</a:t>
                      </a:r>
                      <a:r>
                        <a:t/>
                      </a:r>
                      <a:br/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 短期失眠轉為慢性失眠。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5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/>
          <p:nvPr/>
        </p:nvPicPr>
        <p:blipFill>
          <a:blip r:embed="rId2"/>
          <a:stretch/>
        </p:blipFill>
        <p:spPr>
          <a:xfrm>
            <a:off x="13392472" y="8420040"/>
            <a:ext cx="2304248" cy="2180880"/>
          </a:xfrm>
          <a:prstGeom prst="rect">
            <a:avLst/>
          </a:prstGeom>
          <a:ln>
            <a:noFill/>
          </a:ln>
        </p:spPr>
      </p:pic>
      <p:pic>
        <p:nvPicPr>
          <p:cNvPr id="5" name="Picture 6"/>
          <p:cNvPicPr/>
          <p:nvPr/>
        </p:nvPicPr>
        <p:blipFill>
          <a:blip r:embed="rId2"/>
          <a:stretch/>
        </p:blipFill>
        <p:spPr>
          <a:xfrm>
            <a:off x="15480704" y="8743900"/>
            <a:ext cx="1580040" cy="178898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2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pic>
        <p:nvPicPr>
          <p:cNvPr id="204" name="Picture 7"/>
          <p:cNvPicPr/>
          <p:nvPr/>
        </p:nvPicPr>
        <p:blipFill>
          <a:blip r:embed="rId3"/>
          <a:stretch/>
        </p:blipFill>
        <p:spPr>
          <a:xfrm>
            <a:off x="929880" y="5295960"/>
            <a:ext cx="4930560" cy="329112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7490160" y="1471092"/>
            <a:ext cx="10582832" cy="7573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1.「生理因素」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頭痛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、牙痛或肩頸疼痛肌肉疼痛等身體不適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2.「婦女特有的生理狀況」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懷孕時大著肚子或賀爾蒙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懷孕、更年期、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月經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的變化影響睡眠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3.「精神上的因素」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擔心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焦慮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、煩悶及精神亢奮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中獎、升遷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)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206" name="Picture 6"/>
          <p:cNvPicPr/>
          <p:nvPr/>
        </p:nvPicPr>
        <p:blipFill>
          <a:blip r:embed="rId4"/>
          <a:stretch/>
        </p:blipFill>
        <p:spPr>
          <a:xfrm>
            <a:off x="13392472" y="8420040"/>
            <a:ext cx="2304248" cy="2180880"/>
          </a:xfrm>
          <a:prstGeom prst="rect">
            <a:avLst/>
          </a:prstGeom>
          <a:ln>
            <a:noFill/>
          </a:ln>
        </p:spPr>
      </p:pic>
      <p:pic>
        <p:nvPicPr>
          <p:cNvPr id="207" name="Picture 6"/>
          <p:cNvPicPr/>
          <p:nvPr/>
        </p:nvPicPr>
        <p:blipFill>
          <a:blip r:embed="rId4"/>
          <a:stretch/>
        </p:blipFill>
        <p:spPr>
          <a:xfrm>
            <a:off x="15480704" y="8743900"/>
            <a:ext cx="1580040" cy="1788980"/>
          </a:xfrm>
          <a:prstGeom prst="rect">
            <a:avLst/>
          </a:prstGeom>
          <a:ln>
            <a:noFill/>
          </a:ln>
        </p:spPr>
      </p:pic>
      <p:pic>
        <p:nvPicPr>
          <p:cNvPr id="208" name="Picture 6"/>
          <p:cNvPicPr/>
          <p:nvPr/>
        </p:nvPicPr>
        <p:blipFill>
          <a:blip r:embed="rId4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sp>
        <p:nvSpPr>
          <p:cNvPr id="210" name="CustomShape 5"/>
          <p:cNvSpPr/>
          <p:nvPr/>
        </p:nvSpPr>
        <p:spPr>
          <a:xfrm>
            <a:off x="7488000" y="494280"/>
            <a:ext cx="3305160" cy="729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生理心理影響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6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6988680" y="-1260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7638840" y="936000"/>
            <a:ext cx="3305160" cy="7304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環境生活影響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7470360" y="3012120"/>
            <a:ext cx="10260000" cy="4796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1.「生活作息因素」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不良生活習慣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睡前喝茶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、咖啡或有抽菸習慣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，</a:t>
            </a: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或由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工</a:t>
            </a:r>
            <a:r>
              <a:rPr lang="en-US" altLang="zh-TW" sz="3600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作、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娛樂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造成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日夜顛倒而影響睡眠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2.「環境因素」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常見的有強光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含手機藍光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)、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噪音及高溫等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15" name="Picture 6"/>
          <p:cNvPicPr/>
          <p:nvPr/>
        </p:nvPicPr>
        <p:blipFill>
          <a:blip r:embed="rId3"/>
          <a:stretch/>
        </p:blipFill>
        <p:spPr>
          <a:xfrm>
            <a:off x="12970800" y="7875000"/>
            <a:ext cx="2725920" cy="2725920"/>
          </a:xfrm>
          <a:prstGeom prst="rect">
            <a:avLst/>
          </a:prstGeom>
          <a:ln>
            <a:noFill/>
          </a:ln>
        </p:spPr>
      </p:pic>
      <p:pic>
        <p:nvPicPr>
          <p:cNvPr id="216" name="Picture 6"/>
          <p:cNvPicPr/>
          <p:nvPr/>
        </p:nvPicPr>
        <p:blipFill>
          <a:blip r:embed="rId3"/>
          <a:stretch/>
        </p:blipFill>
        <p:spPr>
          <a:xfrm>
            <a:off x="15163920" y="8420040"/>
            <a:ext cx="2112840" cy="2112840"/>
          </a:xfrm>
          <a:prstGeom prst="rect">
            <a:avLst/>
          </a:prstGeom>
          <a:ln>
            <a:noFill/>
          </a:ln>
        </p:spPr>
      </p:pic>
      <p:pic>
        <p:nvPicPr>
          <p:cNvPr id="217" name="Picture 6"/>
          <p:cNvPicPr/>
          <p:nvPr/>
        </p:nvPicPr>
        <p:blipFill>
          <a:blip r:embed="rId3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pic>
        <p:nvPicPr>
          <p:cNvPr id="218" name="Picture 7"/>
          <p:cNvPicPr/>
          <p:nvPr/>
        </p:nvPicPr>
        <p:blipFill>
          <a:blip r:embed="rId4"/>
          <a:stretch/>
        </p:blipFill>
        <p:spPr>
          <a:xfrm>
            <a:off x="901080" y="5207400"/>
            <a:ext cx="4953240" cy="3303000"/>
          </a:xfrm>
          <a:prstGeom prst="rect">
            <a:avLst/>
          </a:prstGeom>
          <a:ln>
            <a:noFill/>
          </a:ln>
        </p:spPr>
      </p:pic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7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463495" y="1357560"/>
            <a:ext cx="3354165" cy="732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smtClean="0">
                <a:solidFill>
                  <a:srgbClr val="FFFFFF"/>
                </a:solidFill>
                <a:latin typeface="微軟正黑體"/>
                <a:ea typeface="微軟正黑體"/>
              </a:rPr>
              <a:t>藥</a:t>
            </a:r>
            <a:r>
              <a:rPr lang="zh-TW" altLang="en-US" sz="4000" b="0" strike="noStrike" spc="123" dirty="0" smtClean="0">
                <a:solidFill>
                  <a:srgbClr val="FFFFFF"/>
                </a:solidFill>
                <a:latin typeface="微軟正黑體"/>
                <a:ea typeface="微軟正黑體"/>
              </a:rPr>
              <a:t>品</a:t>
            </a:r>
            <a:r>
              <a:rPr lang="en-US" sz="4000" b="0" strike="noStrike" spc="123" dirty="0" err="1" smtClean="0">
                <a:solidFill>
                  <a:srgbClr val="FFFFFF"/>
                </a:solidFill>
                <a:latin typeface="微軟正黑體"/>
                <a:ea typeface="微軟正黑體"/>
              </a:rPr>
              <a:t>物質影響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7463495" y="3012120"/>
            <a:ext cx="10172546" cy="5627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sz="3600" b="0" strike="noStrike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處方藥跟成藥因素」</a:t>
            </a:r>
            <a:endParaRPr lang="en-US" sz="36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    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止痛藥中的咖啡因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感冒藥中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麻黃素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睡</a:t>
            </a:r>
            <a:endParaRPr lang="en-US" sz="3600" b="0" strike="noStrike" spc="151" dirty="0" smtClean="0">
              <a:solidFill>
                <a:srgbClr val="2D16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前服用利尿劑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sz="36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indent="-742950">
              <a:lnSpc>
                <a:spcPts val="4955"/>
              </a:lnSpc>
              <a:buFont typeface="+mj-lt"/>
              <a:buAutoNum type="arabicPeriod"/>
            </a:pPr>
            <a:endParaRPr lang="en-US" sz="36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2"/>
            </a:pPr>
            <a:r>
              <a:rPr 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sz="3600" b="0" strike="noStrike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物質因素」</a:t>
            </a:r>
            <a:endParaRPr lang="en-US" sz="36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   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過量使用酒精、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使用非法含安非他命的減肥</a:t>
            </a:r>
            <a:endParaRPr lang="en-US" sz="3600" b="0" strike="noStrike" spc="151" dirty="0" smtClean="0">
              <a:solidFill>
                <a:srgbClr val="2D16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藥。</a:t>
            </a:r>
            <a:endParaRPr lang="en-US" sz="36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24" name="Picture 6"/>
          <p:cNvPicPr/>
          <p:nvPr/>
        </p:nvPicPr>
        <p:blipFill>
          <a:blip r:embed="rId2"/>
          <a:stretch/>
        </p:blipFill>
        <p:spPr>
          <a:xfrm>
            <a:off x="12970800" y="7875000"/>
            <a:ext cx="2725920" cy="2725920"/>
          </a:xfrm>
          <a:prstGeom prst="rect">
            <a:avLst/>
          </a:prstGeom>
          <a:ln>
            <a:noFill/>
          </a:ln>
        </p:spPr>
      </p:pic>
      <p:pic>
        <p:nvPicPr>
          <p:cNvPr id="225" name="Picture 6"/>
          <p:cNvPicPr/>
          <p:nvPr/>
        </p:nvPicPr>
        <p:blipFill>
          <a:blip r:embed="rId2"/>
          <a:stretch/>
        </p:blipFill>
        <p:spPr>
          <a:xfrm>
            <a:off x="15163920" y="8420040"/>
            <a:ext cx="2112840" cy="2112840"/>
          </a:xfrm>
          <a:prstGeom prst="rect">
            <a:avLst/>
          </a:prstGeom>
          <a:ln>
            <a:noFill/>
          </a:ln>
        </p:spPr>
      </p:pic>
      <p:pic>
        <p:nvPicPr>
          <p:cNvPr id="226" name="Picture 6"/>
          <p:cNvPicPr/>
          <p:nvPr/>
        </p:nvPicPr>
        <p:blipFill>
          <a:blip r:embed="rId2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pic>
        <p:nvPicPr>
          <p:cNvPr id="227" name="Picture 7"/>
          <p:cNvPicPr/>
          <p:nvPr/>
        </p:nvPicPr>
        <p:blipFill>
          <a:blip r:embed="rId3"/>
          <a:srcRect t="1035" b="1035"/>
          <a:stretch/>
        </p:blipFill>
        <p:spPr>
          <a:xfrm>
            <a:off x="829800" y="5143680"/>
            <a:ext cx="5317920" cy="3466080"/>
          </a:xfrm>
          <a:prstGeom prst="rect">
            <a:avLst/>
          </a:prstGeom>
          <a:ln>
            <a:noFill/>
          </a:ln>
        </p:spPr>
      </p:pic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8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圖釘">
  <a:themeElements>
    <a:clrScheme name="圖釘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科技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3927</TotalTime>
  <Words>887</Words>
  <Application>Microsoft Office PowerPoint</Application>
  <PresentationFormat>自訂</PresentationFormat>
  <Paragraphs>268</Paragraphs>
  <Slides>28</Slides>
  <Notes>11</Notes>
  <HiddenSlides>1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28</vt:i4>
      </vt:variant>
    </vt:vector>
  </HeadingPairs>
  <TitlesOfParts>
    <vt:vector size="48" baseType="lpstr">
      <vt:lpstr>DejaVu Sans</vt:lpstr>
      <vt:lpstr>Franklin Gothic Book</vt:lpstr>
      <vt:lpstr>Glacial Indifference</vt:lpstr>
      <vt:lpstr>Rage Italic</vt:lpstr>
      <vt:lpstr>微軟正黑體</vt:lpstr>
      <vt:lpstr>新細明體</vt:lpstr>
      <vt:lpstr>標楷體</vt:lpstr>
      <vt:lpstr>Arial</vt:lpstr>
      <vt:lpstr>Brush Script MT</vt:lpstr>
      <vt:lpstr>Calibri</vt:lpstr>
      <vt:lpstr>Constantia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圖釘</vt:lpstr>
      <vt:lpstr>科技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Purple Space Illustrated Creative Dreams Presentation</dc:title>
  <dc:creator>Computer</dc:creator>
  <cp:lastModifiedBy>chen</cp:lastModifiedBy>
  <cp:revision>232</cp:revision>
  <cp:lastPrinted>2020-05-08T01:49:59Z</cp:lastPrinted>
  <dcterms:created xsi:type="dcterms:W3CDTF">2006-08-16T00:00:00Z</dcterms:created>
  <dcterms:modified xsi:type="dcterms:W3CDTF">2022-08-02T02:25:51Z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11</vt:i4>
  </property>
  <property fmtid="{D5CDD505-2E9C-101B-9397-08002B2CF9AE}" pid="8" name="PresentationFormat">
    <vt:lpwstr>自訂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33</vt:i4>
  </property>
</Properties>
</file>